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95" r:id="rId3"/>
    <p:sldId id="312" r:id="rId4"/>
    <p:sldId id="298" r:id="rId5"/>
    <p:sldId id="263" r:id="rId6"/>
    <p:sldId id="266" r:id="rId7"/>
    <p:sldId id="299" r:id="rId8"/>
    <p:sldId id="300" r:id="rId9"/>
    <p:sldId id="310" r:id="rId10"/>
    <p:sldId id="303" r:id="rId11"/>
    <p:sldId id="313" r:id="rId12"/>
    <p:sldId id="314" r:id="rId13"/>
    <p:sldId id="308" r:id="rId14"/>
    <p:sldId id="305" r:id="rId15"/>
    <p:sldId id="315" r:id="rId16"/>
    <p:sldId id="306" r:id="rId17"/>
    <p:sldId id="270" r:id="rId18"/>
    <p:sldId id="311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99" autoAdjust="0"/>
    <p:restoredTop sz="84707" autoAdjust="0"/>
  </p:normalViewPr>
  <p:slideViewPr>
    <p:cSldViewPr snapToGrid="0" snapToObjects="1" showGuides="1">
      <p:cViewPr varScale="1">
        <p:scale>
          <a:sx n="70" d="100"/>
          <a:sy n="70" d="100"/>
        </p:scale>
        <p:origin x="65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4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58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86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7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0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22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19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1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3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11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5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6" r:id="rId10"/>
    <p:sldLayoutId id="2147483660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5" Type="http://schemas.openxmlformats.org/officeDocument/2006/relationships/image" Target="../media/image60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hyperlink" Target="http://libint.valeyev.ne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368" y="4159231"/>
            <a:ext cx="6638544" cy="1650381"/>
          </a:xfrm>
        </p:spPr>
        <p:txBody>
          <a:bodyPr/>
          <a:lstStyle/>
          <a:p>
            <a:pPr algn="ctr"/>
            <a:r>
              <a:rPr lang="en-US" sz="1800" dirty="0">
                <a:latin typeface="Century" panose="02040604050505020304" pitchFamily="18" charset="0"/>
              </a:rPr>
              <a:t>Mohammad </a:t>
            </a:r>
            <a:r>
              <a:rPr lang="en-US" sz="1800" dirty="0" err="1">
                <a:latin typeface="Century" panose="02040604050505020304" pitchFamily="18" charset="0"/>
              </a:rPr>
              <a:t>Shakiba</a:t>
            </a:r>
            <a:endParaRPr lang="en-US" sz="1800" dirty="0">
              <a:latin typeface="Century" panose="02040604050505020304" pitchFamily="18" charset="0"/>
            </a:endParaRPr>
          </a:p>
          <a:p>
            <a:pPr algn="ctr"/>
            <a:r>
              <a:rPr lang="en-US" sz="1800" dirty="0">
                <a:latin typeface="Century" panose="02040604050505020304" pitchFamily="18" charset="0"/>
              </a:rPr>
              <a:t>SUNY Buffalo</a:t>
            </a:r>
          </a:p>
          <a:p>
            <a:pPr algn="ctr"/>
            <a:r>
              <a:rPr lang="en-US" sz="1800" dirty="0" err="1">
                <a:latin typeface="Century" panose="02040604050505020304" pitchFamily="18" charset="0"/>
              </a:rPr>
              <a:t>Akimov</a:t>
            </a:r>
            <a:r>
              <a:rPr lang="en-US" sz="1800" dirty="0">
                <a:latin typeface="Century" panose="02040604050505020304" pitchFamily="18" charset="0"/>
              </a:rPr>
              <a:t> Research Group</a:t>
            </a:r>
          </a:p>
        </p:txBody>
      </p:sp>
      <p:sp>
        <p:nvSpPr>
          <p:cNvPr id="4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 txBox="1">
            <a:spLocks/>
          </p:cNvSpPr>
          <p:nvPr/>
        </p:nvSpPr>
        <p:spPr>
          <a:xfrm>
            <a:off x="658368" y="2021840"/>
            <a:ext cx="6638544" cy="214301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entury" panose="02040604050505020304" pitchFamily="18" charset="0"/>
              </a:rPr>
              <a:t>Nonadiabatic molecular dynamics simulations in large scale nanomaterials and periodic solids</a:t>
            </a:r>
          </a:p>
        </p:txBody>
      </p:sp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85" y="1081277"/>
            <a:ext cx="10515600" cy="590931"/>
          </a:xfrm>
        </p:spPr>
        <p:txBody>
          <a:bodyPr/>
          <a:lstStyle/>
          <a:p>
            <a:r>
              <a:rPr lang="en-US" dirty="0"/>
              <a:t>Core vs surface atoms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42" y="1985518"/>
            <a:ext cx="1924338" cy="1444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80" y="1985518"/>
            <a:ext cx="1924338" cy="1444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80" y="3430270"/>
            <a:ext cx="1924338" cy="14447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42" y="3430270"/>
            <a:ext cx="1924338" cy="1444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47" y="4875022"/>
            <a:ext cx="1924338" cy="1444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85" y="4875022"/>
            <a:ext cx="1924338" cy="144475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5400000">
            <a:off x="4384479" y="2517922"/>
            <a:ext cx="4345014" cy="3107256"/>
            <a:chOff x="269283" y="1805708"/>
            <a:chExt cx="6241513" cy="44635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8276" y="1805708"/>
              <a:ext cx="2232520" cy="221637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06632" y="4130849"/>
              <a:ext cx="2126845" cy="213836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74302" y="2124464"/>
              <a:ext cx="1884944" cy="185146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8793" y="4272236"/>
              <a:ext cx="1840452" cy="185558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0303" y="4675387"/>
              <a:ext cx="1044552" cy="104928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9283" y="2376735"/>
              <a:ext cx="1340846" cy="1346926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1433418" y="5099583"/>
            <a:ext cx="132969" cy="833438"/>
          </a:xfrm>
          <a:prstGeom prst="rect">
            <a:avLst/>
          </a:prstGeom>
          <a:solidFill>
            <a:schemeClr val="tx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530320" y="5099583"/>
            <a:ext cx="132969" cy="833438"/>
          </a:xfrm>
          <a:prstGeom prst="rect">
            <a:avLst/>
          </a:prstGeom>
          <a:solidFill>
            <a:schemeClr val="tx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452849" y="3654831"/>
            <a:ext cx="132969" cy="833438"/>
          </a:xfrm>
          <a:prstGeom prst="rect">
            <a:avLst/>
          </a:prstGeom>
          <a:solidFill>
            <a:schemeClr val="tx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49751" y="3654831"/>
            <a:ext cx="132969" cy="833438"/>
          </a:xfrm>
          <a:prstGeom prst="rect">
            <a:avLst/>
          </a:prstGeom>
          <a:solidFill>
            <a:schemeClr val="tx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484315" y="2210079"/>
            <a:ext cx="132969" cy="833438"/>
          </a:xfrm>
          <a:prstGeom prst="rect">
            <a:avLst/>
          </a:prstGeom>
          <a:solidFill>
            <a:schemeClr val="tx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581217" y="2210079"/>
            <a:ext cx="132969" cy="833438"/>
          </a:xfrm>
          <a:prstGeom prst="rect">
            <a:avLst/>
          </a:prstGeom>
          <a:solidFill>
            <a:schemeClr val="tx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25743"/>
                  </p:ext>
                </p:extLst>
              </p:nvPr>
            </p:nvGraphicFramePr>
            <p:xfrm>
              <a:off x="406622" y="3125995"/>
              <a:ext cx="4106559" cy="32404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8853">
                      <a:extLst>
                        <a:ext uri="{9D8B030D-6E8A-4147-A177-3AD203B41FA5}">
                          <a16:colId xmlns:a16="http://schemas.microsoft.com/office/drawing/2014/main" val="72579853"/>
                        </a:ext>
                      </a:extLst>
                    </a:gridCol>
                    <a:gridCol w="1368853">
                      <a:extLst>
                        <a:ext uri="{9D8B030D-6E8A-4147-A177-3AD203B41FA5}">
                          <a16:colId xmlns:a16="http://schemas.microsoft.com/office/drawing/2014/main" val="2963655124"/>
                        </a:ext>
                      </a:extLst>
                    </a:gridCol>
                    <a:gridCol w="1368853">
                      <a:extLst>
                        <a:ext uri="{9D8B030D-6E8A-4147-A177-3AD203B41FA5}">
                          <a16:colId xmlns:a16="http://schemas.microsoft.com/office/drawing/2014/main" val="3551359434"/>
                        </a:ext>
                      </a:extLst>
                    </a:gridCol>
                  </a:tblGrid>
                  <a:tr h="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1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lang="en-US" sz="1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18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𝒓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𝒊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ra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22802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Si-surface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Si-core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62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Si</a:t>
                          </a:r>
                          <a:r>
                            <a:rPr lang="en-US" sz="1800" baseline="-25000" dirty="0"/>
                            <a:t>59</a:t>
                          </a:r>
                          <a:r>
                            <a:rPr lang="en-US" sz="1800" baseline="0" dirty="0"/>
                            <a:t>H</a:t>
                          </a:r>
                          <a:r>
                            <a:rPr lang="en-US" sz="1800" baseline="-25000" dirty="0"/>
                            <a:t>60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0.273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4130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Si</a:t>
                          </a:r>
                          <a:r>
                            <a:rPr lang="en-US" sz="1800" baseline="-25000" dirty="0"/>
                            <a:t>123</a:t>
                          </a:r>
                          <a:r>
                            <a:rPr lang="en-US" sz="1800" dirty="0"/>
                            <a:t>H</a:t>
                          </a:r>
                          <a:r>
                            <a:rPr lang="en-US" sz="1800" baseline="-25000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043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Si</a:t>
                          </a:r>
                          <a:r>
                            <a:rPr lang="en-US" sz="1800" baseline="-25000" dirty="0"/>
                            <a:t>265</a:t>
                          </a:r>
                          <a:r>
                            <a:rPr lang="en-US" sz="1800" dirty="0"/>
                            <a:t>H</a:t>
                          </a:r>
                          <a:r>
                            <a:rPr lang="en-US" sz="1800" baseline="-25000" dirty="0"/>
                            <a:t>140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391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Si</a:t>
                          </a:r>
                          <a:r>
                            <a:rPr lang="en-US" sz="1800" baseline="-25000" dirty="0"/>
                            <a:t>329</a:t>
                          </a:r>
                          <a:r>
                            <a:rPr lang="en-US" sz="1800" dirty="0"/>
                            <a:t>H</a:t>
                          </a:r>
                          <a:r>
                            <a:rPr lang="en-US" sz="1800" baseline="-25000" dirty="0"/>
                            <a:t>172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2196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Si</a:t>
                          </a:r>
                          <a:r>
                            <a:rPr lang="en-US" sz="1800" baseline="-25000" dirty="0"/>
                            <a:t>501</a:t>
                          </a:r>
                          <a:r>
                            <a:rPr lang="en-US" sz="1800" dirty="0"/>
                            <a:t>H</a:t>
                          </a:r>
                          <a:r>
                            <a:rPr lang="en-US" sz="1800" baseline="-25000" dirty="0"/>
                            <a:t>228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0.262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8982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Si</a:t>
                          </a:r>
                          <a:r>
                            <a:rPr lang="en-US" sz="1800" baseline="-25000" dirty="0"/>
                            <a:t>1009</a:t>
                          </a:r>
                          <a:r>
                            <a:rPr lang="en-US" sz="1800" dirty="0"/>
                            <a:t>H</a:t>
                          </a:r>
                          <a:r>
                            <a:rPr lang="en-US" sz="1800" baseline="-25000" dirty="0"/>
                            <a:t>412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0.127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11773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7725743"/>
                  </p:ext>
                </p:extLst>
              </p:nvPr>
            </p:nvGraphicFramePr>
            <p:xfrm>
              <a:off x="406622" y="3125995"/>
              <a:ext cx="4106559" cy="32404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8853">
                      <a:extLst>
                        <a:ext uri="{9D8B030D-6E8A-4147-A177-3AD203B41FA5}">
                          <a16:colId xmlns:a16="http://schemas.microsoft.com/office/drawing/2014/main" val="72579853"/>
                        </a:ext>
                      </a:extLst>
                    </a:gridCol>
                    <a:gridCol w="1368853">
                      <a:extLst>
                        <a:ext uri="{9D8B030D-6E8A-4147-A177-3AD203B41FA5}">
                          <a16:colId xmlns:a16="http://schemas.microsoft.com/office/drawing/2014/main" val="2963655124"/>
                        </a:ext>
                      </a:extLst>
                    </a:gridCol>
                    <a:gridCol w="1368853">
                      <a:extLst>
                        <a:ext uri="{9D8B030D-6E8A-4147-A177-3AD203B41FA5}">
                          <a16:colId xmlns:a16="http://schemas.microsoft.com/office/drawing/2014/main" val="3551359434"/>
                        </a:ext>
                      </a:extLst>
                    </a:gridCol>
                  </a:tblGrid>
                  <a:tr h="649669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8" t="-935" r="-593" b="-4121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22802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System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Si-surface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Si-core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62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Si</a:t>
                          </a:r>
                          <a:r>
                            <a:rPr lang="en-US" sz="1800" baseline="-25000" dirty="0" smtClean="0"/>
                            <a:t>59</a:t>
                          </a:r>
                          <a:r>
                            <a:rPr lang="en-US" sz="1800" baseline="0" dirty="0" smtClean="0"/>
                            <a:t>H</a:t>
                          </a:r>
                          <a:r>
                            <a:rPr lang="en-US" sz="1800" baseline="-25000" dirty="0" smtClean="0"/>
                            <a:t>60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0.273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0.172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4130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Si</a:t>
                          </a:r>
                          <a:r>
                            <a:rPr lang="en-US" sz="1800" baseline="-25000" dirty="0" smtClean="0"/>
                            <a:t>123</a:t>
                          </a:r>
                          <a:r>
                            <a:rPr lang="en-US" sz="1800" dirty="0" smtClean="0"/>
                            <a:t>H</a:t>
                          </a:r>
                          <a:r>
                            <a:rPr lang="en-US" sz="1800" baseline="-25000" dirty="0" smtClean="0"/>
                            <a:t>100</a:t>
                          </a:r>
                          <a:endParaRPr lang="en-US" sz="18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0.152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0.113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043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Si</a:t>
                          </a:r>
                          <a:r>
                            <a:rPr lang="en-US" sz="1800" baseline="-25000" dirty="0" smtClean="0"/>
                            <a:t>265</a:t>
                          </a:r>
                          <a:r>
                            <a:rPr lang="en-US" sz="1800" dirty="0" smtClean="0"/>
                            <a:t>H</a:t>
                          </a:r>
                          <a:r>
                            <a:rPr lang="en-US" sz="1800" baseline="-25000" dirty="0" smtClean="0"/>
                            <a:t>140</a:t>
                          </a:r>
                          <a:endParaRPr lang="en-US" sz="18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0.144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0.114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391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Si</a:t>
                          </a:r>
                          <a:r>
                            <a:rPr lang="en-US" sz="1800" baseline="-25000" dirty="0" smtClean="0"/>
                            <a:t>329</a:t>
                          </a:r>
                          <a:r>
                            <a:rPr lang="en-US" sz="1800" dirty="0" smtClean="0"/>
                            <a:t>H</a:t>
                          </a:r>
                          <a:r>
                            <a:rPr lang="en-US" sz="1800" baseline="-25000" dirty="0" smtClean="0"/>
                            <a:t>172</a:t>
                          </a:r>
                          <a:endParaRPr lang="en-US" sz="18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0.186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0.141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2196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Si</a:t>
                          </a:r>
                          <a:r>
                            <a:rPr lang="en-US" sz="1800" baseline="-25000" dirty="0" smtClean="0"/>
                            <a:t>501</a:t>
                          </a:r>
                          <a:r>
                            <a:rPr lang="en-US" sz="1800" dirty="0" smtClean="0"/>
                            <a:t>H</a:t>
                          </a:r>
                          <a:r>
                            <a:rPr lang="en-US" sz="1800" baseline="-25000" dirty="0" smtClean="0"/>
                            <a:t>228</a:t>
                          </a:r>
                          <a:endParaRPr lang="en-US" sz="18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0.262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0.190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8982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Si</a:t>
                          </a:r>
                          <a:r>
                            <a:rPr lang="en-US" sz="1800" baseline="-25000" dirty="0" smtClean="0"/>
                            <a:t>1009</a:t>
                          </a:r>
                          <a:r>
                            <a:rPr lang="en-US" sz="1800" dirty="0" smtClean="0"/>
                            <a:t>H</a:t>
                          </a:r>
                          <a:r>
                            <a:rPr lang="en-US" sz="1800" baseline="-25000" dirty="0" smtClean="0"/>
                            <a:t>412</a:t>
                          </a:r>
                          <a:endParaRPr lang="en-US" sz="18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0.169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0.127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11773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Rectangle 40"/>
          <p:cNvSpPr/>
          <p:nvPr/>
        </p:nvSpPr>
        <p:spPr>
          <a:xfrm>
            <a:off x="187185" y="1812575"/>
            <a:ext cx="5471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By increasing size the surface/core DOS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Core atoms movements are slower than surface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3" y="1092148"/>
            <a:ext cx="10515600" cy="590931"/>
          </a:xfrm>
        </p:spPr>
        <p:txBody>
          <a:bodyPr/>
          <a:lstStyle/>
          <a:p>
            <a:r>
              <a:rPr lang="en-US" dirty="0"/>
              <a:t>NA-MD results vs experiment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11</a:t>
            </a:fld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958" y="3564306"/>
            <a:ext cx="3435444" cy="267595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6452037"/>
            <a:ext cx="6211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Bergren</a:t>
            </a:r>
            <a:r>
              <a:rPr lang="en-US" sz="1400" dirty="0"/>
              <a:t>, </a:t>
            </a:r>
            <a:r>
              <a:rPr lang="en-US" sz="1400" dirty="0" err="1"/>
              <a:t>Palomaki</a:t>
            </a:r>
            <a:r>
              <a:rPr lang="en-US" sz="1400" dirty="0"/>
              <a:t>, Neale, </a:t>
            </a:r>
            <a:r>
              <a:rPr lang="en-US" sz="1400" dirty="0" err="1"/>
              <a:t>Furtak</a:t>
            </a:r>
            <a:r>
              <a:rPr lang="en-US" sz="1400" dirty="0"/>
              <a:t>, Beard, ACS Nano 2016, 10, 2316–2323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8623" y="3564306"/>
            <a:ext cx="7125657" cy="2755468"/>
            <a:chOff x="448623" y="3622194"/>
            <a:chExt cx="7125657" cy="27554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3425" y="3622194"/>
              <a:ext cx="3730855" cy="27554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623" y="3628208"/>
              <a:ext cx="3690213" cy="268231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165253" y="1777658"/>
            <a:ext cx="11184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Experimental data show a non-monotonic dependence of the relaxation time with respect to NC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FSSH and </a:t>
            </a:r>
            <a:r>
              <a:rPr lang="en-US" dirty="0" err="1">
                <a:solidFill>
                  <a:srgbClr val="000000"/>
                </a:solidFill>
                <a:latin typeface="Century" panose="02040604050505020304" pitchFamily="18" charset="0"/>
              </a:rPr>
              <a:t>mSDM</a:t>
            </a: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: Non-monotonic dependence of relaxation time on NC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ID-A: Monotonic dependence of relaxation time with increasing NC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13953" y="2997438"/>
            <a:ext cx="2141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Experiment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84283" y="3002819"/>
            <a:ext cx="1383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6841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3" y="1092148"/>
            <a:ext cx="10515600" cy="590931"/>
          </a:xfrm>
        </p:spPr>
        <p:txBody>
          <a:bodyPr/>
          <a:lstStyle/>
          <a:p>
            <a:r>
              <a:rPr lang="en-US" dirty="0"/>
              <a:t>NA-MD results vs experiment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65253" y="1777658"/>
            <a:ext cx="111841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By going to larger NCs, the possibility of relaxation happening through non-adjacent states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NA-MD done with only adjacent state transition allowed does not decay for larger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FSSH and </a:t>
            </a:r>
            <a:r>
              <a:rPr lang="en-US" dirty="0" err="1">
                <a:solidFill>
                  <a:srgbClr val="000000"/>
                </a:solidFill>
                <a:latin typeface="Century" panose="02040604050505020304" pitchFamily="18" charset="0"/>
              </a:rPr>
              <a:t>mSDM</a:t>
            </a: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 show comparable results but </a:t>
            </a:r>
            <a:r>
              <a:rPr lang="en-US" dirty="0" err="1">
                <a:solidFill>
                  <a:srgbClr val="000000"/>
                </a:solidFill>
                <a:latin typeface="Century" panose="02040604050505020304" pitchFamily="18" charset="0"/>
              </a:rPr>
              <a:t>mSDM</a:t>
            </a: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 timescales are larger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Century" panose="02040604050505020304" pitchFamily="18" charset="0"/>
              </a:rPr>
              <a:t>mSDM</a:t>
            </a: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 and FSSH close timescales are due to relatively large dephasing times making correction to coherent amplitudes very small but the overall results are in a better agreement with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Within the ID-A formulation, the overall coherent superposition collapses periodically to a given state, roughly to the one with the highest quantum population at the moment of collapse.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Because the greatest population transfer occurs due to multiple channels for non-adjacent state transitions, the ID-A collapses eﬀectively remove the parallel pathways by destroying the coherences between the non-adjacent states. As a result, we observe a steady increase of the ID-A energy relaxation times with the Si NC size increase </a:t>
            </a:r>
            <a:br>
              <a:rPr lang="en-US" dirty="0"/>
            </a:br>
            <a:endParaRPr lang="en-US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8" y="3157037"/>
            <a:ext cx="6110309" cy="3058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8" y="3182063"/>
            <a:ext cx="6334562" cy="31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8372" y="990815"/>
            <a:ext cx="10515600" cy="590931"/>
          </a:xfrm>
        </p:spPr>
        <p:txBody>
          <a:bodyPr/>
          <a:lstStyle/>
          <a:p>
            <a:r>
              <a:rPr lang="en-US" dirty="0"/>
              <a:t>Charge carrier concentration in C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</a:t>
            </a:r>
            <a:r>
              <a:rPr lang="en-US" dirty="0"/>
              <a:t> monolayers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751003" y="1667588"/>
            <a:ext cx="6103914" cy="5301183"/>
            <a:chOff x="2213207" y="297129"/>
            <a:chExt cx="7634545" cy="66305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12000" r="6296" b="12148"/>
            <a:stretch/>
          </p:blipFill>
          <p:spPr>
            <a:xfrm>
              <a:off x="3294467" y="341423"/>
              <a:ext cx="6466661" cy="562127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 rot="16200000">
              <a:off x="3716020" y="-104125"/>
              <a:ext cx="5623560" cy="6492240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16200000">
              <a:off x="3643167" y="1085166"/>
              <a:ext cx="4526280" cy="5212080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3549776" y="2309891"/>
              <a:ext cx="3383280" cy="3904488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3455797" y="3522614"/>
              <a:ext cx="2258568" cy="2606040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3519722" y="2917967"/>
              <a:ext cx="2816352" cy="3255264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3415243" y="4129546"/>
              <a:ext cx="1691640" cy="1956816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16200000">
              <a:off x="3368547" y="4738765"/>
              <a:ext cx="1124712" cy="1298448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00000"/>
                </a:solidFill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3249120" y="6273225"/>
              <a:ext cx="6598632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946400" y="301248"/>
              <a:ext cx="0" cy="5672345"/>
            </a:xfrm>
            <a:prstGeom prst="straightConnector1">
              <a:avLst/>
            </a:prstGeom>
            <a:ln w="5715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 rot="16200000">
              <a:off x="1494026" y="2511840"/>
              <a:ext cx="2092785" cy="65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12.3 nm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70933" y="6273226"/>
              <a:ext cx="2175349" cy="65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14.2 nm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77354" y="4777478"/>
              <a:ext cx="1305559" cy="65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2x2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4782" y="4218552"/>
              <a:ext cx="1301408" cy="65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3x3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82913" y="3641124"/>
              <a:ext cx="1338912" cy="65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4x4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46190" y="3080213"/>
              <a:ext cx="1324737" cy="65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5x5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1825" y="2523401"/>
              <a:ext cx="1312385" cy="65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6x6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8024" y="1385057"/>
              <a:ext cx="1158904" cy="65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8x8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80464" y="297129"/>
              <a:ext cx="1505266" cy="65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</a:rPr>
                <a:t>10x10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1295" y="3830402"/>
            <a:ext cx="5699567" cy="2115260"/>
            <a:chOff x="6354793" y="3365403"/>
            <a:chExt cx="5699567" cy="2115260"/>
          </a:xfrm>
        </p:grpSpPr>
        <p:sp>
          <p:nvSpPr>
            <p:cNvPr id="2" name="Right Arrow 1"/>
            <p:cNvSpPr/>
            <p:nvPr/>
          </p:nvSpPr>
          <p:spPr>
            <a:xfrm>
              <a:off x="6761234" y="4141235"/>
              <a:ext cx="4574741" cy="723138"/>
            </a:xfrm>
            <a:prstGeom prst="rightArrow">
              <a:avLst>
                <a:gd name="adj1" fmla="val 48951"/>
                <a:gd name="adj2" fmla="val 50000"/>
              </a:avLst>
            </a:prstGeom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354793" y="3418142"/>
              <a:ext cx="104067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n w="19050">
                    <a:solidFill>
                      <a:srgbClr val="00B050"/>
                    </a:solidFill>
                  </a:ln>
                  <a:solidFill>
                    <a:srgbClr val="000000"/>
                  </a:solidFill>
                  <a:latin typeface="Century" panose="02040604050505020304" pitchFamily="18" charset="0"/>
                </a:rPr>
                <a:t>224</a:t>
              </a:r>
              <a:endParaRPr lang="en-US" sz="4000" b="1" dirty="0">
                <a:ln w="19050"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423724" y="3365403"/>
              <a:ext cx="13260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n w="19050">
                    <a:solidFill>
                      <a:srgbClr val="FF0000"/>
                    </a:solidFill>
                  </a:ln>
                  <a:solidFill>
                    <a:srgbClr val="000000"/>
                  </a:solidFill>
                  <a:latin typeface="Century" panose="02040604050505020304" pitchFamily="18" charset="0"/>
                </a:rPr>
                <a:t>5600</a:t>
              </a:r>
              <a:endParaRPr lang="en-US" sz="4000" b="1" dirty="0">
                <a:ln w="1905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rot="61845">
              <a:off x="7877807" y="3395048"/>
              <a:ext cx="210564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n w="19050">
                    <a:solidFill>
                      <a:schemeClr val="accent1"/>
                    </a:solidFill>
                  </a:ln>
                  <a:solidFill>
                    <a:srgbClr val="000000"/>
                  </a:solidFill>
                  <a:latin typeface="Century" panose="02040604050505020304" pitchFamily="18" charset="0"/>
                </a:rPr>
                <a:t># Atoms</a:t>
              </a:r>
              <a:endParaRPr lang="en-US" sz="4000" b="1" dirty="0">
                <a:ln w="19050">
                  <a:solidFill>
                    <a:schemeClr val="accent1"/>
                  </a:solidFill>
                </a:ln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562718" y="4772776"/>
              <a:ext cx="257153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n w="19050">
                    <a:solidFill>
                      <a:schemeClr val="accent1"/>
                    </a:solidFill>
                  </a:ln>
                  <a:solidFill>
                    <a:srgbClr val="000000"/>
                  </a:solidFill>
                  <a:latin typeface="Century" panose="02040604050505020304" pitchFamily="18" charset="0"/>
                </a:rPr>
                <a:t># Orbitals</a:t>
              </a:r>
              <a:endParaRPr lang="en-US" sz="4000" b="1" dirty="0">
                <a:ln w="19050">
                  <a:solidFill>
                    <a:schemeClr val="accent1"/>
                  </a:solidFill>
                </a:ln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54793" y="4772777"/>
              <a:ext cx="104067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n w="19050">
                    <a:solidFill>
                      <a:srgbClr val="00B050"/>
                    </a:solidFill>
                  </a:ln>
                  <a:solidFill>
                    <a:srgbClr val="000000"/>
                  </a:solidFill>
                  <a:latin typeface="Century" panose="02040604050505020304" pitchFamily="18" charset="0"/>
                </a:rPr>
                <a:t>512</a:t>
              </a:r>
              <a:endParaRPr lang="en-US" sz="4000" b="1" dirty="0">
                <a:ln w="19050"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443021" y="4772777"/>
              <a:ext cx="161133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ln w="19050">
                    <a:solidFill>
                      <a:srgbClr val="FF0000"/>
                    </a:solidFill>
                  </a:ln>
                  <a:solidFill>
                    <a:srgbClr val="000000"/>
                  </a:solidFill>
                  <a:latin typeface="Century" panose="02040604050505020304" pitchFamily="18" charset="0"/>
                </a:rPr>
                <a:t>12800</a:t>
              </a:r>
              <a:endParaRPr lang="en-US" sz="4000" b="1" dirty="0">
                <a:ln w="19050">
                  <a:solidFill>
                    <a:srgbClr val="FF0000"/>
                  </a:solidFill>
                </a:ln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89502" y="1777658"/>
            <a:ext cx="5801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Intrinsic charge carrier concentration in monolayers are in the range of ~10</a:t>
            </a:r>
            <a:r>
              <a:rPr lang="en-US" baseline="30000" dirty="0">
                <a:solidFill>
                  <a:srgbClr val="000000"/>
                </a:solidFill>
                <a:latin typeface="Century" panose="02040604050505020304" pitchFamily="18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-10</a:t>
            </a:r>
            <a:r>
              <a:rPr lang="en-US" baseline="30000" dirty="0">
                <a:solidFill>
                  <a:srgbClr val="000000"/>
                </a:solidFill>
                <a:latin typeface="Century" panose="02040604050505020304" pitchFamily="18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 cm</a:t>
            </a:r>
            <a:r>
              <a:rPr lang="en-US" baseline="30000" dirty="0">
                <a:solidFill>
                  <a:srgbClr val="000000"/>
                </a:solidFill>
                <a:latin typeface="Century" panose="02040604050505020304" pitchFamily="18" charset="0"/>
              </a:rPr>
              <a:t>-2</a:t>
            </a: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 in experimental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Theoretical studies overestimate this value due to simulation of excited states in small cell size</a:t>
            </a:r>
          </a:p>
        </p:txBody>
      </p:sp>
    </p:spTree>
    <p:extLst>
      <p:ext uri="{BB962C8B-B14F-4D97-AF65-F5344CB8AC3E}">
        <p14:creationId xmlns:p14="http://schemas.microsoft.com/office/powerpoint/2010/main" val="127391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029200" y="1777289"/>
            <a:ext cx="68922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100 single-particle excitation states are built from all excitations from the first 10 occupied to the first 10 unoccupied molecular orbitals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NAC values decrease by increasing supercell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Small time-overlaps between molecular orbitals in large supercells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Recombination dynamics becomes size-independent for all methods for very large supercell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For FSSH and </a:t>
            </a:r>
            <a:r>
              <a:rPr lang="en-US" dirty="0" err="1">
                <a:solidFill>
                  <a:srgbClr val="000000"/>
                </a:solidFill>
                <a:latin typeface="Century" panose="02040604050505020304" pitchFamily="18" charset="0"/>
              </a:rPr>
              <a:t>mSDM</a:t>
            </a: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, the dynamics accelerates in the n-states model due to presence of more nonradiative channels for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The dynamics is slower in ID-A in the n-states model due to presence of more nonradiative channels and therefore more frequent resets of the coherent 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For larger supercells, the DOS does not play an important role and the 2- and n-states model show similar results</a:t>
            </a:r>
          </a:p>
        </p:txBody>
      </p:sp>
      <p:pic>
        <p:nvPicPr>
          <p:cNvPr id="6" name="Picture 5" descr="G:\3_project_c3c4\images_11_28\nac_dis_id_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5" y="4328844"/>
            <a:ext cx="2302190" cy="172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6" descr="G:\3_project_c3c4\images_11_28\nac_dis_id_2.jpg"/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5" y="4328844"/>
            <a:ext cx="2303233" cy="17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:\3_project_c3c4\images_12_18\2x2_Fig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4" y="1940924"/>
            <a:ext cx="2303187" cy="172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:\3_project_c3c4\images_12_18\10x10_Fig2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355" y="1942252"/>
            <a:ext cx="2303187" cy="17290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40" y="1074581"/>
            <a:ext cx="10515600" cy="590931"/>
          </a:xfrm>
        </p:spPr>
        <p:txBody>
          <a:bodyPr/>
          <a:lstStyle/>
          <a:p>
            <a:r>
              <a:rPr lang="en-US" dirty="0"/>
              <a:t>e-h recombination dynamics in C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</a:t>
            </a:r>
            <a:r>
              <a:rPr lang="en-US" dirty="0"/>
              <a:t> monolayers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:\3_project_c3c4\images_12_15\Fig3_id_n-states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84" y="4482265"/>
            <a:ext cx="3163082" cy="237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G:\3_project_c3c4\images_12_15\Fig3_id_2-state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27" y="4482265"/>
            <a:ext cx="3163082" cy="2375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40" y="1074581"/>
            <a:ext cx="10515600" cy="590931"/>
          </a:xfrm>
        </p:spPr>
        <p:txBody>
          <a:bodyPr/>
          <a:lstStyle/>
          <a:p>
            <a:r>
              <a:rPr lang="en-US" dirty="0"/>
              <a:t>e-h recombination dynamics in C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</a:t>
            </a:r>
            <a:r>
              <a:rPr lang="en-US" dirty="0"/>
              <a:t> monolayers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7540" y="1777289"/>
            <a:ext cx="3387488" cy="5204100"/>
            <a:chOff x="107540" y="1727200"/>
            <a:chExt cx="2673760" cy="5204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t="8189" r="66451" b="13360"/>
            <a:stretch/>
          </p:blipFill>
          <p:spPr>
            <a:xfrm>
              <a:off x="107540" y="1727200"/>
              <a:ext cx="2673760" cy="163406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34416" t="6712" r="33872" b="13415"/>
            <a:stretch/>
          </p:blipFill>
          <p:spPr>
            <a:xfrm>
              <a:off x="184044" y="3365501"/>
              <a:ext cx="2527300" cy="1663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67609" t="8681"/>
            <a:stretch/>
          </p:blipFill>
          <p:spPr>
            <a:xfrm>
              <a:off x="184044" y="5029201"/>
              <a:ext cx="2581474" cy="1902099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406398" y="1665512"/>
            <a:ext cx="851509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100 single-particle excitation states are built from all excitations from the first 10 occupied to the first 10 unoccupied molecular orbitals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NAC values decrease by increasing supercell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Small time-overlaps between molecular orbitals in large supercells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Recombination dynamics becomes size-independent for all methods for very large supercell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For FSSH and </a:t>
            </a:r>
            <a:r>
              <a:rPr lang="en-US" sz="1600" dirty="0" err="1">
                <a:solidFill>
                  <a:srgbClr val="000000"/>
                </a:solidFill>
                <a:latin typeface="Century" panose="02040604050505020304" pitchFamily="18" charset="0"/>
              </a:rPr>
              <a:t>mSDM</a:t>
            </a:r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, the dynamics accelerates in the n-states model due to presence of more nonradiative channels for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The dynamics is slower in ID-A in the n-states model due to presence of more nonradiative channels and therefore more frequent resets of the coherent amplitudes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For larger supercells, the DOS does not play an important role and the 2- and n-states model show similar results</a:t>
            </a:r>
          </a:p>
        </p:txBody>
      </p:sp>
    </p:spTree>
    <p:extLst>
      <p:ext uri="{BB962C8B-B14F-4D97-AF65-F5344CB8AC3E}">
        <p14:creationId xmlns:p14="http://schemas.microsoft.com/office/powerpoint/2010/main" val="388395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" y="1042052"/>
            <a:ext cx="10515600" cy="590931"/>
          </a:xfrm>
        </p:spPr>
        <p:txBody>
          <a:bodyPr/>
          <a:lstStyle/>
          <a:p>
            <a:r>
              <a:rPr lang="en-US" dirty="0"/>
              <a:t>e-h recombination dynamics in C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</a:t>
            </a:r>
            <a:r>
              <a:rPr lang="en-US" dirty="0"/>
              <a:t> monolayers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3076" b="5641"/>
          <a:stretch/>
        </p:blipFill>
        <p:spPr bwMode="auto">
          <a:xfrm>
            <a:off x="903132" y="2079535"/>
            <a:ext cx="6970773" cy="42560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296" y="1916955"/>
            <a:ext cx="3071683" cy="21449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388" y="4195876"/>
            <a:ext cx="3117046" cy="21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8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3" y="952425"/>
            <a:ext cx="10515600" cy="59093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3202" y="1528520"/>
            <a:ext cx="1159587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A new methodology for NA-MD simulations in large nanostructures and periodic solids is implemented in the open-source Libra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The NAC values decrease by increasing Si NC size and C</a:t>
            </a:r>
            <a:r>
              <a:rPr lang="en-US" sz="2000" baseline="-25000" dirty="0">
                <a:solidFill>
                  <a:srgbClr val="000000"/>
                </a:solidFill>
                <a:latin typeface="Century" panose="02040604050505020304" pitchFamily="18" charset="0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N</a:t>
            </a:r>
            <a:r>
              <a:rPr lang="en-US" sz="2000" baseline="-25000" dirty="0">
                <a:solidFill>
                  <a:srgbClr val="000000"/>
                </a:solidFill>
                <a:latin typeface="Century" panose="02040604050505020304" pitchFamily="18" charset="0"/>
              </a:rPr>
              <a:t>4</a:t>
            </a: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 monolayer supercell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A non-monotonic dependence of hot-electron relaxation dynamics on Si NC size was observed in FSSH and </a:t>
            </a:r>
            <a:r>
              <a:rPr lang="en-US" sz="2000" dirty="0" err="1">
                <a:solidFill>
                  <a:srgbClr val="000000"/>
                </a:solidFill>
                <a:latin typeface="Century" panose="02040604050505020304" pitchFamily="18" charset="0"/>
              </a:rPr>
              <a:t>mSDM</a:t>
            </a: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 in agreement with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Non-adjacent transitions play an important role in the relaxation dynamics in Si NCs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FSSH and </a:t>
            </a:r>
            <a:r>
              <a:rPr lang="en-US" sz="2000" dirty="0" err="1">
                <a:solidFill>
                  <a:srgbClr val="000000"/>
                </a:solidFill>
                <a:latin typeface="Century" panose="02040604050505020304" pitchFamily="18" charset="0"/>
              </a:rPr>
              <a:t>mSDM</a:t>
            </a: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 showed similar dynamics in Si NCs due to high dephasing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ID-A showed a monotonic dependence of the relaxation time on NC size which was due to multiple coherence resets in the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By varying charge carrier concentration using different supercell sizes, a saturation of the recombination timescale was observed showing the size-independence of recombination dynamics in very large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The results of the dynamics in the 2-states and n-states model showed that the inclusion of more states in the dynamics increases the recombination rate by providing more nonradiative channels for the dynamics in the FSSH and </a:t>
            </a:r>
            <a:r>
              <a:rPr lang="en-US" sz="2000" dirty="0" err="1">
                <a:solidFill>
                  <a:srgbClr val="000000"/>
                </a:solidFill>
                <a:latin typeface="Century" panose="02040604050505020304" pitchFamily="18" charset="0"/>
              </a:rPr>
              <a:t>mSDM</a:t>
            </a: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ID-A showed slower dynamics in the n-states model compared to 2-states model due to frequent coherence resets in the dynamics</a:t>
            </a:r>
          </a:p>
        </p:txBody>
      </p:sp>
    </p:spTree>
    <p:extLst>
      <p:ext uri="{BB962C8B-B14F-4D97-AF65-F5344CB8AC3E}">
        <p14:creationId xmlns:p14="http://schemas.microsoft.com/office/powerpoint/2010/main" val="13802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2416"/>
            <a:ext cx="10515600" cy="590931"/>
          </a:xfrm>
        </p:spPr>
        <p:txBody>
          <a:bodyPr/>
          <a:lstStyle/>
          <a:p>
            <a:r>
              <a:rPr lang="en-US" dirty="0"/>
              <a:t>Acknowledgement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752535"/>
            <a:ext cx="4500372" cy="394868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Prof. Alexey V. Akimov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Dr. Wei Li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</a:rPr>
              <a:t>Qingxin</a:t>
            </a:r>
            <a:r>
              <a:rPr lang="en-US" dirty="0">
                <a:solidFill>
                  <a:srgbClr val="000000"/>
                </a:solidFill>
              </a:rPr>
              <a:t> Zhang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</a:rPr>
              <a:t>Elizabethe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Stippell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" y="6019089"/>
            <a:ext cx="4417003" cy="601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911" y="3794049"/>
            <a:ext cx="2213471" cy="2225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4081"/>
            <a:ext cx="2578233" cy="1200212"/>
          </a:xfrm>
          <a:prstGeom prst="rect">
            <a:avLst/>
          </a:prstGeom>
        </p:spPr>
      </p:pic>
      <p:pic>
        <p:nvPicPr>
          <p:cNvPr id="1026" name="Picture 2" descr="Alexey Akimo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280" y="1042416"/>
            <a:ext cx="1770076" cy="20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hammad Shakib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140" y="3718356"/>
            <a:ext cx="1741660" cy="17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ingxin Zha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62" y="3658683"/>
            <a:ext cx="1807138" cy="180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holar.googleusercontent.com/citations?view_op=medium_photo&amp;user=gcz-qLgAAAAJ&amp;citpid=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029" y="3559996"/>
            <a:ext cx="1562130" cy="190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izabeth Stippell - PHD Student - University of Southern ...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3"/>
          <a:stretch/>
        </p:blipFill>
        <p:spPr bwMode="auto">
          <a:xfrm>
            <a:off x="10348488" y="3559996"/>
            <a:ext cx="1640312" cy="19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40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575964"/>
            <a:ext cx="10515600" cy="3914918"/>
          </a:xfrm>
        </p:spPr>
        <p:txBody>
          <a:bodyPr/>
          <a:lstStyle/>
          <a:p>
            <a:pPr algn="ctr"/>
            <a:r>
              <a:rPr lang="en-US" sz="8000" dirty="0"/>
              <a:t>Thank You!</a:t>
            </a:r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r>
              <a:rPr lang="en-US" dirty="0">
                <a:solidFill>
                  <a:srgbClr val="00B050"/>
                </a:solidFill>
              </a:rPr>
              <a:t>Questions?</a:t>
            </a:r>
            <a:endParaRPr lang="en-US" sz="8000" dirty="0">
              <a:solidFill>
                <a:srgbClr val="00B050"/>
              </a:solidFill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9" y="987557"/>
            <a:ext cx="6951472" cy="590931"/>
          </a:xfrm>
        </p:spPr>
        <p:txBody>
          <a:bodyPr/>
          <a:lstStyle/>
          <a:p>
            <a:r>
              <a:rPr lang="en-US" dirty="0">
                <a:latin typeface="Century" panose="02040604050505020304" pitchFamily="18" charset="0"/>
              </a:rPr>
              <a:t>Motivation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535049"/>
            <a:ext cx="11953301" cy="5149850"/>
          </a:xfrm>
        </p:spPr>
        <p:txBody>
          <a:bodyPr numCol="2"/>
          <a:lstStyle/>
          <a:p>
            <a:r>
              <a:rPr lang="en-US" b="1" dirty="0">
                <a:solidFill>
                  <a:srgbClr val="000000"/>
                </a:solidFill>
              </a:rPr>
              <a:t>Solar energy materials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 err="1">
                <a:solidFill>
                  <a:srgbClr val="000000"/>
                </a:solidFill>
              </a:rPr>
              <a:t>Photocatalysis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Light-emitting diodes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Bio-imaging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8189" y="4206094"/>
            <a:ext cx="4637456" cy="2108381"/>
            <a:chOff x="2118209" y="1535049"/>
            <a:chExt cx="4573622" cy="2111936"/>
          </a:xfrm>
        </p:grpSpPr>
        <p:grpSp>
          <p:nvGrpSpPr>
            <p:cNvPr id="10" name="Group 25"/>
            <p:cNvGrpSpPr>
              <a:grpSpLocks noChangeAspect="1"/>
            </p:cNvGrpSpPr>
            <p:nvPr/>
          </p:nvGrpSpPr>
          <p:grpSpPr bwMode="auto">
            <a:xfrm>
              <a:off x="2118209" y="1535049"/>
              <a:ext cx="2551863" cy="2111936"/>
              <a:chOff x="-408" y="2141"/>
              <a:chExt cx="3057" cy="2529"/>
            </a:xfrm>
          </p:grpSpPr>
          <p:pic>
            <p:nvPicPr>
              <p:cNvPr id="11" name="Picture 10" descr="Silk%20Lea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8" y="2640"/>
                <a:ext cx="3057" cy="2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 Box 13"/>
              <p:cNvSpPr txBox="1">
                <a:spLocks noChangeArrowheads="1"/>
              </p:cNvSpPr>
              <p:nvPr/>
            </p:nvSpPr>
            <p:spPr bwMode="auto">
              <a:xfrm>
                <a:off x="511" y="2141"/>
                <a:ext cx="2059" cy="4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>
                    <a:solidFill>
                      <a:srgbClr val="00B050"/>
                    </a:solidFill>
                  </a:rPr>
                  <a:t>Artificial leaf</a:t>
                </a:r>
              </a:p>
            </p:txBody>
          </p:sp>
        </p:grpSp>
        <p:pic>
          <p:nvPicPr>
            <p:cNvPr id="13" name="Picture 9" descr="photocata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0072" y="2023324"/>
              <a:ext cx="2021759" cy="151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172585" y="1912956"/>
            <a:ext cx="5492071" cy="1758042"/>
            <a:chOff x="4074693" y="2228212"/>
            <a:chExt cx="4192071" cy="1341905"/>
          </a:xfrm>
        </p:grpSpPr>
        <p:pic>
          <p:nvPicPr>
            <p:cNvPr id="14" name="Picture 8" descr="scheme_photovoltai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098" y="2228212"/>
              <a:ext cx="1752666" cy="131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4693" y="2298553"/>
              <a:ext cx="2248226" cy="1271564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202" y="4592516"/>
            <a:ext cx="4298282" cy="209238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338042" y="2038079"/>
            <a:ext cx="4341442" cy="2021305"/>
            <a:chOff x="5231019" y="2654304"/>
            <a:chExt cx="2633431" cy="16372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1019" y="2654304"/>
              <a:ext cx="2633431" cy="163720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5297137" y="2796173"/>
              <a:ext cx="2443455" cy="522615"/>
              <a:chOff x="4566408" y="2796173"/>
              <a:chExt cx="2443455" cy="522615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4566408" y="2834418"/>
                <a:ext cx="2443455" cy="0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Slide Text">
                <a:extLst>
                  <a:ext uri="{FF2B5EF4-FFF2-40B4-BE49-F238E27FC236}">
                    <a16:creationId xmlns:a16="http://schemas.microsoft.com/office/drawing/2014/main" id="{C69252C7-A6C4-2849-AD0F-63A6BD9AFA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261" y="2796173"/>
                <a:ext cx="2091140" cy="5226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600"/>
                  </a:spcBef>
                  <a:buClr>
                    <a:schemeClr val="tx2"/>
                  </a:buClr>
                  <a:buSzPct val="12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130000"/>
                  </a:lnSpc>
                  <a:spcBef>
                    <a:spcPts val="600"/>
                  </a:spcBef>
                  <a:buClr>
                    <a:schemeClr val="tx2"/>
                  </a:buClr>
                  <a:buSzPct val="120000"/>
                  <a:buFont typeface="System Font Regular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130000"/>
                  </a:lnSpc>
                  <a:spcBef>
                    <a:spcPts val="600"/>
                  </a:spcBef>
                  <a:buClr>
                    <a:schemeClr val="tx2"/>
                  </a:buClr>
                  <a:buSzPct val="120000"/>
                  <a:buFont typeface="System Font Regular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130000"/>
                  </a:lnSpc>
                  <a:spcBef>
                    <a:spcPts val="600"/>
                  </a:spcBef>
                  <a:buClr>
                    <a:schemeClr val="tx2"/>
                  </a:buClr>
                  <a:buSzPct val="120000"/>
                  <a:buFont typeface="System Font Regular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130000"/>
                  </a:lnSpc>
                  <a:spcBef>
                    <a:spcPts val="600"/>
                  </a:spcBef>
                  <a:buClr>
                    <a:schemeClr val="tx2"/>
                  </a:buClr>
                  <a:buSzPct val="120000"/>
                  <a:buFont typeface="System Font Regular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bg2"/>
                    </a:solidFill>
                    <a:latin typeface="Century" panose="02040604050505020304" pitchFamily="18" charset="0"/>
                  </a:rPr>
                  <a:t>Quantum dot size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270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1" y="1043872"/>
            <a:ext cx="10515600" cy="590931"/>
          </a:xfrm>
        </p:spPr>
        <p:txBody>
          <a:bodyPr/>
          <a:lstStyle/>
          <a:p>
            <a:r>
              <a:rPr lang="en-US" dirty="0"/>
              <a:t>Nonadiabatic dynamics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9760" y="1686676"/>
                <a:ext cx="9175751" cy="4620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entury" panose="02040604050505020304" pitchFamily="18" charset="0"/>
                  </a:rPr>
                  <a:t>The total wavefunction: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entury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entury" panose="020406040505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entury" panose="02040604050505020304" pitchFamily="18" charset="0"/>
                  </a:rPr>
                  <a:t>The evolution of the electronic amplitudes: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entury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  <a:latin typeface="Century" panose="02040604050505020304" pitchFamily="18" charset="0"/>
                  </a:rPr>
                  <a:t>Hammes-Schiffer</a:t>
                </a:r>
                <a:r>
                  <a:rPr lang="en-US" dirty="0">
                    <a:solidFill>
                      <a:srgbClr val="000000"/>
                    </a:solidFill>
                    <a:latin typeface="Century" panose="02040604050505020304" pitchFamily="18" charset="0"/>
                  </a:rPr>
                  <a:t> and Tully method: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−〈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〉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entury" panose="02040604050505020304" pitchFamily="18" charset="0"/>
                  </a:rPr>
                  <a:t>Stochastic hop from state </a:t>
                </a:r>
                <a:r>
                  <a:rPr lang="en-US" dirty="0" err="1">
                    <a:solidFill>
                      <a:srgbClr val="000000"/>
                    </a:solidFill>
                    <a:latin typeface="Century" panose="02040604050505020304" pitchFamily="18" charset="0"/>
                  </a:rPr>
                  <a:t>i</a:t>
                </a:r>
                <a:r>
                  <a:rPr lang="en-US" dirty="0">
                    <a:solidFill>
                      <a:srgbClr val="000000"/>
                    </a:solidFill>
                    <a:latin typeface="Century" panose="02040604050505020304" pitchFamily="18" charset="0"/>
                  </a:rPr>
                  <a:t> to state j with the hopping probability: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0" y="1686676"/>
                <a:ext cx="9175751" cy="4620304"/>
              </a:xfrm>
              <a:prstGeom prst="rect">
                <a:avLst/>
              </a:prstGeom>
              <a:blipFill>
                <a:blip r:embed="rId3"/>
                <a:stretch>
                  <a:fillRect l="-399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991" y="4678370"/>
            <a:ext cx="1845169" cy="1617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115" y="2666285"/>
            <a:ext cx="1793887" cy="1540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789" y="1043872"/>
            <a:ext cx="1853214" cy="159271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0838639" y="5163036"/>
            <a:ext cx="1184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HOMO</a:t>
            </a:r>
            <a:endParaRPr lang="en-US" sz="14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838638" y="3065026"/>
            <a:ext cx="1184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LUMO</a:t>
            </a:r>
            <a:endParaRPr lang="en-US" sz="14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802278" y="1608348"/>
            <a:ext cx="14353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entury" panose="02040604050505020304" pitchFamily="18" charset="0"/>
              </a:rPr>
              <a:t>LUMO+1</a:t>
            </a:r>
            <a:endParaRPr lang="en-US" sz="14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40" name="10-Point Star 39"/>
          <p:cNvSpPr/>
          <p:nvPr/>
        </p:nvSpPr>
        <p:spPr>
          <a:xfrm>
            <a:off x="11190164" y="3403580"/>
            <a:ext cx="943642" cy="1020980"/>
          </a:xfrm>
          <a:prstGeom prst="star10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635477" y="5216919"/>
            <a:ext cx="486836" cy="540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</a:t>
            </a:r>
            <a:r>
              <a:rPr lang="en-US" sz="900" baseline="30000" dirty="0"/>
              <a:t>+</a:t>
            </a:r>
            <a:endParaRPr lang="en-US" sz="900" dirty="0"/>
          </a:p>
        </p:txBody>
      </p:sp>
      <p:sp>
        <p:nvSpPr>
          <p:cNvPr id="17" name="Oval 16"/>
          <p:cNvSpPr/>
          <p:nvPr/>
        </p:nvSpPr>
        <p:spPr>
          <a:xfrm>
            <a:off x="9690823" y="1507303"/>
            <a:ext cx="486836" cy="5406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</a:t>
            </a:r>
            <a:r>
              <a:rPr lang="en-US" sz="1050" baseline="30000" dirty="0"/>
              <a:t>-</a:t>
            </a:r>
            <a:endParaRPr lang="en-US" sz="1050" dirty="0"/>
          </a:p>
        </p:txBody>
      </p:sp>
      <p:sp>
        <p:nvSpPr>
          <p:cNvPr id="41" name="Oval 40"/>
          <p:cNvSpPr/>
          <p:nvPr/>
        </p:nvSpPr>
        <p:spPr>
          <a:xfrm>
            <a:off x="9618260" y="5216919"/>
            <a:ext cx="486836" cy="5406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</a:t>
            </a:r>
            <a:r>
              <a:rPr lang="en-US" sz="1050" baseline="30000" dirty="0"/>
              <a:t>-</a:t>
            </a:r>
            <a:endParaRPr lang="en-US" sz="1050" dirty="0"/>
          </a:p>
        </p:txBody>
      </p:sp>
      <p:sp>
        <p:nvSpPr>
          <p:cNvPr id="4" name="Rectangle 3"/>
          <p:cNvSpPr/>
          <p:nvPr/>
        </p:nvSpPr>
        <p:spPr>
          <a:xfrm>
            <a:off x="81555" y="6238628"/>
            <a:ext cx="5162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Tully, J. Chem. Phys. 1990, 93, 1061</a:t>
            </a:r>
          </a:p>
          <a:p>
            <a:r>
              <a:rPr lang="en-US" sz="1400" dirty="0" err="1"/>
              <a:t>Hammes‐Schiffer</a:t>
            </a:r>
            <a:r>
              <a:rPr lang="en-US" sz="1400" dirty="0"/>
              <a:t>, Tully, </a:t>
            </a:r>
            <a:r>
              <a:rPr lang="de-DE" sz="1400" dirty="0"/>
              <a:t>J. Chem. Phys. 1994, 101, 4657–4667</a:t>
            </a:r>
            <a:endParaRPr lang="en-US" sz="1400" dirty="0"/>
          </a:p>
        </p:txBody>
      </p:sp>
      <p:sp>
        <p:nvSpPr>
          <p:cNvPr id="5" name="Lightning Bolt 4"/>
          <p:cNvSpPr/>
          <p:nvPr/>
        </p:nvSpPr>
        <p:spPr>
          <a:xfrm rot="4911368">
            <a:off x="10639202" y="4175820"/>
            <a:ext cx="622528" cy="924221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003 -0.4740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2370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0.00023 C -0.00286 0.00162 -0.0056 0.00324 -0.00846 0.00486 C -0.00963 0.00555 -0.01093 0.00578 -0.01224 0.00648 C -0.02617 0.01412 -0.01588 0.00949 -0.02435 0.01319 C -0.03112 0.02129 -0.02838 0.01713 -0.03281 0.02477 C -0.03216 0.0294 -0.03216 0.03426 -0.03099 0.03819 C -0.03047 0.03981 -0.02903 0.03958 -0.02812 0.03981 C -0.0263 0.04051 -0.02435 0.04097 -0.02252 0.04143 C -0.02122 0.0419 -0.02005 0.04282 -0.01875 0.04328 C -0.01692 0.04398 -0.01497 0.04398 -0.01315 0.04491 C -0.01028 0.04629 -0.00755 0.04815 -0.00468 0.04977 C -0.00377 0.05046 -0.00286 0.05139 -0.00195 0.05162 L 0.00469 0.05324 C 0.00677 0.0537 0.01081 0.05463 0.01302 0.05648 C 0.01407 0.05741 0.01498 0.05879 0.01589 0.05995 C 0.01563 0.06203 0.01563 0.06458 0.01498 0.06643 C 0.01355 0.07014 0.0112 0.06991 0.00938 0.07153 C 0.00834 0.07245 0.00756 0.0743 0.00651 0.07477 C -0.00143 0.07963 -0.00729 0.0787 -0.01601 0.07986 C -0.01875 0.08032 -0.02161 0.08102 -0.02435 0.08148 C -0.0263 0.08264 -0.0289 0.08194 -0.02994 0.08495 C -0.0306 0.08657 -0.03112 0.08842 -0.0319 0.08981 C -0.0332 0.09213 -0.03698 0.09514 -0.03841 0.09653 C -0.0388 0.09815 -0.03945 0.09977 -0.03932 0.10162 C -0.03867 0.10995 -0.03606 0.10949 -0.0319 0.10995 C -0.02317 0.11088 -0.01445 0.11088 -0.0056 0.11157 C -0.00156 0.11273 0.00248 0.11389 0.00651 0.11481 C 0.01276 0.1162 0.02526 0.11828 0.02526 0.11852 C 0.02592 0.11991 0.02696 0.12129 0.02709 0.12315 C 0.02735 0.12592 0.02709 0.12916 0.02618 0.13148 C 0.02539 0.13356 0.02383 0.13449 0.0224 0.13495 C 0.0181 0.13611 0.01368 0.13588 0.00938 0.13657 C 0.00782 0.13703 0.00612 0.13703 0.00469 0.13819 C 0.00326 0.13935 0.00222 0.1419 0.00092 0.14328 C -3.54167E-6 0.14398 -0.00104 0.14398 -0.00195 0.14491 C -0.01002 0.15208 -0.00299 0.14861 -0.01132 0.15162 C -0.01341 0.1544 -0.01549 0.15741 -0.01783 0.15995 C -0.01875 0.16088 -0.02369 0.16296 -0.02435 0.16319 C -0.03463 0.17685 -0.02122 0.16041 -0.03281 0.16991 C -0.03489 0.17153 -0.03841 0.17662 -0.03841 0.17685 C -0.03815 0.17824 -0.03815 0.18032 -0.0375 0.18148 C -0.03685 0.18287 -0.03567 0.18287 -0.03463 0.1831 C -0.02877 0.18588 -0.02565 0.18541 -0.01875 0.18657 C -0.00937 0.19328 -0.01836 0.18727 -0.01028 0.19143 C -0.00846 0.19259 -0.00664 0.19467 -0.00468 0.19491 L 0.0112 0.19653 C 0.01211 0.19815 0.01355 0.1993 0.01407 0.20162 C 0.01433 0.20324 0.01394 0.20578 0.01302 0.20648 C 0.01185 0.20787 0.00326 0.21065 0.00092 0.21157 C -3.54167E-6 0.21273 -0.00091 0.21389 -0.00195 0.21481 C -0.00273 0.21574 -0.00377 0.21597 -0.00468 0.21643 C -0.00781 0.21805 -0.00989 0.21875 -0.01315 0.21991 C -0.01406 0.22153 -0.01471 0.22384 -0.01601 0.22477 C -0.01731 0.22616 -0.01979 0.22407 -0.0207 0.22662 C -0.02252 0.23194 -0.01718 0.23426 -0.01601 0.23495 C -0.01289 0.23611 -0.00976 0.2375 -0.00664 0.23819 C -0.00312 0.23912 0.00026 0.23912 0.00365 0.23981 C 0.0056 0.24028 0.00743 0.24097 0.00938 0.24143 C 0.01055 0.24259 0.01172 0.24398 0.01302 0.24491 C 0.01485 0.24606 0.01875 0.24815 0.01875 0.24838 C 0.01459 0.24884 0.01055 0.24861 0.00651 0.24977 C -0.01028 0.25463 0.00078 0.25324 -0.01028 0.2581 C -0.01562 0.26065 -0.01276 0.25949 -0.01875 0.26157 C -0.02812 0.27801 -0.02226 0.26528 0.0056 0.26828 C 0.00951 0.26852 0.01081 0.26967 0.01407 0.27153 C 0.01185 0.27407 0.00925 0.27754 0.00651 0.27824 C 0.00521 0.27847 0.00404 0.27708 0.00274 0.27662 C -0.0013 0.27708 -0.00547 0.27616 -0.00937 0.27824 C -0.01028 0.2787 -0.0108 0.28171 -0.01028 0.2831 C -0.00937 0.28634 -0.00729 0.28796 -0.0056 0.28981 C -0.00468 0.29097 0.00026 0.29282 0.00092 0.29328 C 0.01029 0.29791 -0.00429 0.2912 0.00743 0.29653 C 0.00625 0.29768 0.00508 0.2993 0.00365 0.29977 C -0.00156 0.30208 -0.00703 0.30254 -0.01224 0.30486 C -0.01315 0.30532 -0.01406 0.30602 -0.01497 0.30648 C -0.02057 0.31389 -0.01744 0.30995 -0.02435 0.31828 L -0.02721 0.32153 C -0.02838 0.32754 -0.03007 0.33171 -0.02252 0.3331 L -0.01406 0.33495 C -0.01185 0.33541 -0.00976 0.33611 -0.00755 0.33657 L -3.54167E-6 0.33819 C 0.00157 0.33935 0.003 0.34074 0.00469 0.34143 C 0.00651 0.34236 0.00847 0.34259 0.01029 0.34328 C 0.01159 0.34352 0.01276 0.34421 0.01407 0.34491 C 0.01498 0.34537 0.01589 0.34583 0.0168 0.34653 C 0.01784 0.34745 0.01862 0.34884 0.01967 0.34977 C 0.02058 0.35069 0.02162 0.35069 0.0224 0.35162 C 0.02969 0.35787 0.02097 0.35231 0.02813 0.35648 C 0.02292 0.3625 0.02552 0.36111 0.01589 0.3581 C 0.01328 0.35741 0.00834 0.35486 0.00834 0.35509 C 0.00443 0.35532 -0.00507 0.35532 -0.01028 0.3581 C -0.01198 0.35903 -0.01341 0.36065 -0.01497 0.36157 C -0.01627 0.36227 -0.01757 0.3625 -0.01875 0.36319 C -0.0207 0.36412 -0.02435 0.36643 -0.02435 0.36666 C -0.02408 0.36921 -0.02435 0.37245 -0.02343 0.37477 C -0.02291 0.37639 -0.02161 0.37616 -0.0207 0.37662 C -0.0181 0.37731 -0.01562 0.37778 -0.01315 0.37824 C -0.00781 0.37893 -0.00247 0.3794 0.00274 0.37986 L 0.01029 0.38148 C 0.0125 0.38194 0.01485 0.38148 0.0168 0.3831 C 0.01771 0.38403 0.01745 0.38657 0.01771 0.38819 C 0.0125 0.38866 0.00717 0.38889 0.00183 0.38981 C 0.00092 0.39004 -0.00091 0.38981 -0.00091 0.39143 C -0.00091 0.39328 0.00092 0.39259 0.00183 0.39328 C 0.00313 0.39491 0.00495 0.3956 0.0056 0.39815 C 0.00703 0.40324 0.00287 0.40416 0.00183 0.40486 C 0.00157 0.40648 0.00092 0.4081 0.00092 0.40995 C 0.00092 0.41319 0.00274 0.41736 0.00365 0.41991 C 0.00339 0.42384 0.00326 0.42754 0.00274 0.43148 C 0.00261 0.43333 0.00209 0.43472 0.00183 0.43657 C 0.00144 0.43935 0.00131 0.44213 0.00092 0.44491 C 0.00065 0.44653 0.00026 0.44815 -3.54167E-6 0.44977 C -0.00039 0.45254 -0.00039 0.45555 -0.00091 0.4581 C -0.00143 0.45995 -0.00234 0.46134 -0.00286 0.46319 C -0.00494 0.47153 -0.00468 0.4706 -0.00468 0.47639 L -0.00468 0.47662 " pathEditMode="relative" rAng="0" ptsTypes="AAAAAAAAAAAAAAAAAAAAAAAAAAAAAAAAAAAAAAAAAAAAAAAAAAAAAAAAAAAAAAAAAAAAAAAAAAAAAAAAAAAAAAAAAAAAAAAAAAAAAAAAAAAAAAAAAAAAA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40" grpId="0" animBg="1"/>
      <p:bldP spid="42" grpId="0" animBg="1"/>
      <p:bldP spid="42" grpId="1" animBg="1"/>
      <p:bldP spid="17" grpId="0" animBg="1"/>
      <p:bldP spid="17" grpId="1" animBg="1"/>
      <p:bldP spid="17" grpId="2" animBg="1"/>
      <p:bldP spid="41" grpId="0" animBg="1"/>
      <p:bldP spid="41" grpId="1" animBg="1"/>
      <p:bldP spid="41" grpId="2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fmo_3_iso_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3" r="18239"/>
          <a:stretch/>
        </p:blipFill>
        <p:spPr bwMode="auto">
          <a:xfrm>
            <a:off x="593403" y="4732774"/>
            <a:ext cx="1895927" cy="175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96" y="1056608"/>
            <a:ext cx="6951472" cy="590931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896" y="1769492"/>
            <a:ext cx="5969000" cy="396824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NA-MD simulations are limited to small-medium sized structures</a:t>
            </a:r>
          </a:p>
          <a:p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Nonadiabatic coupling (NAC) calculations are computationally expensive to calculate for a large number of states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813" y="1092280"/>
            <a:ext cx="6951472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Goal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812" y="1769492"/>
            <a:ext cx="6095187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To perform NA-MD calculations for large nanomaterials and periodic solids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08" y="3560566"/>
            <a:ext cx="1347835" cy="11327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745" y="3541867"/>
            <a:ext cx="1861265" cy="13135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747" y="3626806"/>
            <a:ext cx="1289200" cy="12285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726" y="4912140"/>
            <a:ext cx="1184783" cy="1196248"/>
          </a:xfrm>
          <a:prstGeom prst="rect">
            <a:avLst/>
          </a:prstGeom>
        </p:spPr>
      </p:pic>
      <p:pic>
        <p:nvPicPr>
          <p:cNvPr id="14" name="Picture 32" descr="qd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3" t="3972" r="24890" b="5484"/>
          <a:stretch>
            <a:fillRect/>
          </a:stretch>
        </p:blipFill>
        <p:spPr bwMode="auto">
          <a:xfrm>
            <a:off x="2696751" y="4946152"/>
            <a:ext cx="1500131" cy="112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0626" y="5066955"/>
            <a:ext cx="2418615" cy="1513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2"/>
          <a:stretch>
            <a:fillRect/>
          </a:stretch>
        </p:blipFill>
        <p:spPr bwMode="auto">
          <a:xfrm>
            <a:off x="10106136" y="5034037"/>
            <a:ext cx="1255855" cy="16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8852" y="3234763"/>
            <a:ext cx="2228158" cy="16773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410" y="6166676"/>
            <a:ext cx="6374321" cy="59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50" y="962015"/>
            <a:ext cx="10515600" cy="590931"/>
          </a:xfrm>
        </p:spPr>
        <p:txBody>
          <a:bodyPr/>
          <a:lstStyle/>
          <a:p>
            <a:r>
              <a:rPr lang="en-US" dirty="0"/>
              <a:t>Time-overlap integration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3350" y="1556713"/>
            <a:ext cx="72406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mbria Math" panose="02040503050406030204" pitchFamily="18" charset="0"/>
              </a:rPr>
              <a:t>Grid-based approach using </a:t>
            </a:r>
            <a:r>
              <a:rPr lang="en-US" i="1" dirty="0">
                <a:solidFill>
                  <a:srgbClr val="000000"/>
                </a:solidFill>
                <a:latin typeface="Cambria Math" panose="02040503050406030204" pitchFamily="18" charset="0"/>
              </a:rPr>
              <a:t>.cube</a:t>
            </a:r>
            <a:r>
              <a:rPr lang="en-US" dirty="0">
                <a:solidFill>
                  <a:srgbClr val="000000"/>
                </a:solidFill>
                <a:latin typeface="Cambria Math" panose="02040503050406030204" pitchFamily="18" charset="0"/>
              </a:rPr>
              <a:t>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</a:rPr>
              <a:t>Easy to implement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</a:rPr>
              <a:t>Most codes can output these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</a:rPr>
              <a:t>Not suitable for large structures with </a:t>
            </a:r>
            <a:br>
              <a:rPr lang="en-US" dirty="0">
                <a:solidFill>
                  <a:srgbClr val="FF0000"/>
                </a:solidFill>
                <a:latin typeface="Cambria Math" panose="02040503050406030204" pitchFamily="18" charset="0"/>
              </a:rPr>
            </a:b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</a:rPr>
              <a:t>large number of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mbria Math" panose="02040503050406030204" pitchFamily="18" charset="0"/>
              </a:rPr>
              <a:t>Double-molecule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</a:rPr>
              <a:t>Easy to use and can be used in different codes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</a:rPr>
              <a:t>Very time-consuming for large 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</a:rPr>
              <a:t>Not suitable for periodic structures</a:t>
            </a:r>
          </a:p>
          <a:p>
            <a:endParaRPr 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mbria Math" panose="02040503050406030204" pitchFamily="18" charset="0"/>
              </a:rPr>
              <a:t>Analytical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</a:rPr>
              <a:t>Suitable for large systems and</a:t>
            </a:r>
            <a:br>
              <a:rPr lang="en-US" dirty="0">
                <a:solidFill>
                  <a:srgbClr val="00B050"/>
                </a:solidFill>
                <a:latin typeface="Cambria Math" panose="02040503050406030204" pitchFamily="18" charset="0"/>
              </a:rPr>
            </a:br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</a:rPr>
              <a:t>large number of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</a:rPr>
              <a:t>Recurrence relations for </a:t>
            </a:r>
            <a:br>
              <a:rPr lang="en-US" dirty="0">
                <a:solidFill>
                  <a:srgbClr val="00B050"/>
                </a:solidFill>
                <a:latin typeface="Cambria Math" panose="02040503050406030204" pitchFamily="18" charset="0"/>
              </a:rPr>
            </a:br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</a:rPr>
              <a:t>computing integrals: Libint2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39886" y="1882483"/>
                <a:ext cx="3736731" cy="117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86" y="1882483"/>
                <a:ext cx="3736731" cy="1171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587" y="2252448"/>
            <a:ext cx="906747" cy="884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940" y="1239332"/>
            <a:ext cx="1007545" cy="974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5200" y="2194525"/>
            <a:ext cx="923880" cy="9238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263" y="3269446"/>
            <a:ext cx="968897" cy="976496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7" idx="2"/>
            <a:endCxn id="11" idx="0"/>
          </p:cNvCxnSpPr>
          <p:nvPr/>
        </p:nvCxnSpPr>
        <p:spPr>
          <a:xfrm flipH="1">
            <a:off x="10164712" y="2213660"/>
            <a:ext cx="1" cy="105578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9564223" y="2710522"/>
            <a:ext cx="12009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0616402" y="1922148"/>
            <a:ext cx="352325" cy="2964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9440864" y="1958710"/>
            <a:ext cx="305751" cy="32849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0661141" y="3185022"/>
            <a:ext cx="305751" cy="32849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9440864" y="3127153"/>
            <a:ext cx="352325" cy="2964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579538" y="4337249"/>
                <a:ext cx="4104284" cy="1588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𝑴𝑶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𝑨𝑶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0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20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𝑨𝑶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  <m:e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  <m:e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538" y="4337249"/>
                <a:ext cx="4104284" cy="1588063"/>
              </a:xfrm>
              <a:prstGeom prst="rect">
                <a:avLst/>
              </a:prstGeom>
              <a:blipFill>
                <a:blip r:embed="rId8"/>
                <a:stretch>
                  <a:fillRect b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8658" y="6075804"/>
            <a:ext cx="72452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Smith, </a:t>
            </a:r>
            <a:r>
              <a:rPr lang="en-US" sz="1400" dirty="0" err="1"/>
              <a:t>Shakiba</a:t>
            </a:r>
            <a:r>
              <a:rPr lang="en-US" sz="1400" dirty="0"/>
              <a:t>, </a:t>
            </a:r>
            <a:r>
              <a:rPr lang="en-US" sz="1400" dirty="0" err="1"/>
              <a:t>Akimov</a:t>
            </a:r>
            <a:r>
              <a:rPr lang="en-US" sz="1400" dirty="0"/>
              <a:t>, J. Chem. Theory Comp. 2021, 17, 678–693 </a:t>
            </a:r>
          </a:p>
          <a:p>
            <a:r>
              <a:rPr lang="en-US" sz="1400" dirty="0" err="1"/>
              <a:t>Libint</a:t>
            </a:r>
            <a:r>
              <a:rPr lang="en-US" sz="1400" dirty="0"/>
              <a:t>, Version 2.6.0 Edward F. </a:t>
            </a:r>
            <a:r>
              <a:rPr lang="en-US" sz="1400" dirty="0" err="1"/>
              <a:t>Valeev</a:t>
            </a:r>
            <a:r>
              <a:rPr lang="en-US" sz="1400" dirty="0"/>
              <a:t>, </a:t>
            </a:r>
            <a:r>
              <a:rPr lang="en-US" sz="1400" dirty="0">
                <a:hlinkClick r:id="rId9"/>
              </a:rPr>
              <a:t>http://libint.valeyev.net</a:t>
            </a:r>
            <a:r>
              <a:rPr lang="en-US" sz="1400" dirty="0"/>
              <a:t>.</a:t>
            </a:r>
          </a:p>
          <a:p>
            <a:r>
              <a:rPr lang="en-US" sz="1400" dirty="0"/>
              <a:t>Shakiba, </a:t>
            </a:r>
            <a:r>
              <a:rPr lang="en-US" sz="1400" dirty="0" err="1"/>
              <a:t>Stippell</a:t>
            </a:r>
            <a:r>
              <a:rPr lang="en-US" sz="1400" dirty="0"/>
              <a:t>, Li, Akimov, J. Chem. Theory </a:t>
            </a:r>
            <a:r>
              <a:rPr lang="en-US" sz="1400" dirty="0" err="1"/>
              <a:t>Compu</a:t>
            </a:r>
            <a:r>
              <a:rPr lang="en-US" sz="1400" dirty="0"/>
              <a:t>. 2022, 18, 5157-5180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68" y="4856383"/>
            <a:ext cx="1683730" cy="11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42" y="1130929"/>
            <a:ext cx="10515600" cy="590931"/>
          </a:xfrm>
        </p:spPr>
        <p:txBody>
          <a:bodyPr/>
          <a:lstStyle/>
          <a:p>
            <a:r>
              <a:rPr lang="en-US" dirty="0"/>
              <a:t>Extending to periodic structures and K-points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7417" y="2177686"/>
                <a:ext cx="8005443" cy="29992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entury" panose="02040604050505020304" pitchFamily="18" charset="0"/>
                  </a:rPr>
                  <a:t>The Bloch function for K-point in a periodic structure is defined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𝑖𝑘𝑅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entury" panose="020406040505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entury" panose="02040604050505020304" pitchFamily="18" charset="0"/>
                  </a:rPr>
                  <a:t>Overlaps between Bloch functions of two different K-points: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𝑑𝑟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𝑖𝑘𝑅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𝑑𝑟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entury" panose="02040604050505020304" pitchFamily="18" charset="0"/>
                </a:endParaRPr>
              </a:p>
              <a:p>
                <a:endParaRPr lang="en-US" dirty="0">
                  <a:solidFill>
                    <a:srgbClr val="000000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7" y="2177686"/>
                <a:ext cx="8005443" cy="2999283"/>
              </a:xfrm>
              <a:prstGeom prst="rect">
                <a:avLst/>
              </a:prstGeom>
              <a:blipFill>
                <a:blip r:embed="rId3"/>
                <a:stretch>
                  <a:fillRect l="-533" t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8192860" y="2090546"/>
            <a:ext cx="3722912" cy="3407283"/>
            <a:chOff x="2802611" y="783516"/>
            <a:chExt cx="6632175" cy="60698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9" r="22773"/>
            <a:stretch/>
          </p:blipFill>
          <p:spPr>
            <a:xfrm>
              <a:off x="2802611" y="783516"/>
              <a:ext cx="6632175" cy="606989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3594100" y="1159933"/>
              <a:ext cx="4978400" cy="0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594100" y="6394472"/>
              <a:ext cx="4978400" cy="0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8572500" y="1159933"/>
              <a:ext cx="0" cy="5234539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592763" y="1159933"/>
              <a:ext cx="0" cy="5234539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904567" y="1159934"/>
              <a:ext cx="0" cy="1710266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249333" y="1159934"/>
              <a:ext cx="0" cy="1710266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249333" y="4572000"/>
              <a:ext cx="0" cy="1710266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913033" y="4572000"/>
              <a:ext cx="0" cy="1710266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13033" y="2891366"/>
              <a:ext cx="1659467" cy="0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89866" y="2893483"/>
              <a:ext cx="1659467" cy="0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913033" y="4638039"/>
              <a:ext cx="1659467" cy="0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589866" y="4642272"/>
              <a:ext cx="1659467" cy="0"/>
            </a:xfrm>
            <a:prstGeom prst="line">
              <a:avLst/>
            </a:prstGeom>
            <a:ln w="381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249333" y="2890073"/>
              <a:ext cx="1663700" cy="174796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6" name="Freeform 35"/>
          <p:cNvSpPr/>
          <p:nvPr/>
        </p:nvSpPr>
        <p:spPr>
          <a:xfrm>
            <a:off x="9741490" y="3410615"/>
            <a:ext cx="583535" cy="383572"/>
          </a:xfrm>
          <a:custGeom>
            <a:avLst/>
            <a:gdLst>
              <a:gd name="connsiteX0" fmla="*/ 19495 w 793844"/>
              <a:gd name="connsiteY0" fmla="*/ 518789 h 521814"/>
              <a:gd name="connsiteX1" fmla="*/ 239303 w 793844"/>
              <a:gd name="connsiteY1" fmla="*/ 430866 h 521814"/>
              <a:gd name="connsiteX2" fmla="*/ 415149 w 793844"/>
              <a:gd name="connsiteY2" fmla="*/ 43 h 521814"/>
              <a:gd name="connsiteX3" fmla="*/ 555826 w 793844"/>
              <a:gd name="connsiteY3" fmla="*/ 404489 h 521814"/>
              <a:gd name="connsiteX4" fmla="*/ 775633 w 793844"/>
              <a:gd name="connsiteY4" fmla="*/ 492412 h 521814"/>
              <a:gd name="connsiteX5" fmla="*/ 19495 w 793844"/>
              <a:gd name="connsiteY5" fmla="*/ 518789 h 52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44" h="521814">
                <a:moveTo>
                  <a:pt x="19495" y="518789"/>
                </a:moveTo>
                <a:cubicBezTo>
                  <a:pt x="-69893" y="508531"/>
                  <a:pt x="173361" y="517324"/>
                  <a:pt x="239303" y="430866"/>
                </a:cubicBezTo>
                <a:cubicBezTo>
                  <a:pt x="305245" y="344408"/>
                  <a:pt x="362395" y="4439"/>
                  <a:pt x="415149" y="43"/>
                </a:cubicBezTo>
                <a:cubicBezTo>
                  <a:pt x="467903" y="-4353"/>
                  <a:pt x="495745" y="322427"/>
                  <a:pt x="555826" y="404489"/>
                </a:cubicBezTo>
                <a:cubicBezTo>
                  <a:pt x="615907" y="486550"/>
                  <a:pt x="862091" y="473362"/>
                  <a:pt x="775633" y="492412"/>
                </a:cubicBezTo>
                <a:cubicBezTo>
                  <a:pt x="689175" y="511462"/>
                  <a:pt x="108883" y="529047"/>
                  <a:pt x="19495" y="5187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0726265" y="3410615"/>
            <a:ext cx="583535" cy="383572"/>
          </a:xfrm>
          <a:custGeom>
            <a:avLst/>
            <a:gdLst>
              <a:gd name="connsiteX0" fmla="*/ 19495 w 793844"/>
              <a:gd name="connsiteY0" fmla="*/ 518789 h 521814"/>
              <a:gd name="connsiteX1" fmla="*/ 239303 w 793844"/>
              <a:gd name="connsiteY1" fmla="*/ 430866 h 521814"/>
              <a:gd name="connsiteX2" fmla="*/ 415149 w 793844"/>
              <a:gd name="connsiteY2" fmla="*/ 43 h 521814"/>
              <a:gd name="connsiteX3" fmla="*/ 555826 w 793844"/>
              <a:gd name="connsiteY3" fmla="*/ 404489 h 521814"/>
              <a:gd name="connsiteX4" fmla="*/ 775633 w 793844"/>
              <a:gd name="connsiteY4" fmla="*/ 492412 h 521814"/>
              <a:gd name="connsiteX5" fmla="*/ 19495 w 793844"/>
              <a:gd name="connsiteY5" fmla="*/ 518789 h 52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44" h="521814">
                <a:moveTo>
                  <a:pt x="19495" y="518789"/>
                </a:moveTo>
                <a:cubicBezTo>
                  <a:pt x="-69893" y="508531"/>
                  <a:pt x="173361" y="517324"/>
                  <a:pt x="239303" y="430866"/>
                </a:cubicBezTo>
                <a:cubicBezTo>
                  <a:pt x="305245" y="344408"/>
                  <a:pt x="362395" y="4439"/>
                  <a:pt x="415149" y="43"/>
                </a:cubicBezTo>
                <a:cubicBezTo>
                  <a:pt x="467903" y="-4353"/>
                  <a:pt x="495745" y="322427"/>
                  <a:pt x="555826" y="404489"/>
                </a:cubicBezTo>
                <a:cubicBezTo>
                  <a:pt x="615907" y="486550"/>
                  <a:pt x="862091" y="473362"/>
                  <a:pt x="775633" y="492412"/>
                </a:cubicBezTo>
                <a:cubicBezTo>
                  <a:pt x="689175" y="511462"/>
                  <a:pt x="108883" y="529047"/>
                  <a:pt x="19495" y="5187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8772995" y="3410615"/>
            <a:ext cx="583535" cy="383572"/>
          </a:xfrm>
          <a:custGeom>
            <a:avLst/>
            <a:gdLst>
              <a:gd name="connsiteX0" fmla="*/ 19495 w 793844"/>
              <a:gd name="connsiteY0" fmla="*/ 518789 h 521814"/>
              <a:gd name="connsiteX1" fmla="*/ 239303 w 793844"/>
              <a:gd name="connsiteY1" fmla="*/ 430866 h 521814"/>
              <a:gd name="connsiteX2" fmla="*/ 415149 w 793844"/>
              <a:gd name="connsiteY2" fmla="*/ 43 h 521814"/>
              <a:gd name="connsiteX3" fmla="*/ 555826 w 793844"/>
              <a:gd name="connsiteY3" fmla="*/ 404489 h 521814"/>
              <a:gd name="connsiteX4" fmla="*/ 775633 w 793844"/>
              <a:gd name="connsiteY4" fmla="*/ 492412 h 521814"/>
              <a:gd name="connsiteX5" fmla="*/ 19495 w 793844"/>
              <a:gd name="connsiteY5" fmla="*/ 518789 h 52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44" h="521814">
                <a:moveTo>
                  <a:pt x="19495" y="518789"/>
                </a:moveTo>
                <a:cubicBezTo>
                  <a:pt x="-69893" y="508531"/>
                  <a:pt x="173361" y="517324"/>
                  <a:pt x="239303" y="430866"/>
                </a:cubicBezTo>
                <a:cubicBezTo>
                  <a:pt x="305245" y="344408"/>
                  <a:pt x="362395" y="4439"/>
                  <a:pt x="415149" y="43"/>
                </a:cubicBezTo>
                <a:cubicBezTo>
                  <a:pt x="467903" y="-4353"/>
                  <a:pt x="495745" y="322427"/>
                  <a:pt x="555826" y="404489"/>
                </a:cubicBezTo>
                <a:cubicBezTo>
                  <a:pt x="615907" y="486550"/>
                  <a:pt x="862091" y="473362"/>
                  <a:pt x="775633" y="492412"/>
                </a:cubicBezTo>
                <a:cubicBezTo>
                  <a:pt x="689175" y="511462"/>
                  <a:pt x="108883" y="529047"/>
                  <a:pt x="19495" y="5187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9741490" y="2472361"/>
            <a:ext cx="583535" cy="383572"/>
          </a:xfrm>
          <a:custGeom>
            <a:avLst/>
            <a:gdLst>
              <a:gd name="connsiteX0" fmla="*/ 19495 w 793844"/>
              <a:gd name="connsiteY0" fmla="*/ 518789 h 521814"/>
              <a:gd name="connsiteX1" fmla="*/ 239303 w 793844"/>
              <a:gd name="connsiteY1" fmla="*/ 430866 h 521814"/>
              <a:gd name="connsiteX2" fmla="*/ 415149 w 793844"/>
              <a:gd name="connsiteY2" fmla="*/ 43 h 521814"/>
              <a:gd name="connsiteX3" fmla="*/ 555826 w 793844"/>
              <a:gd name="connsiteY3" fmla="*/ 404489 h 521814"/>
              <a:gd name="connsiteX4" fmla="*/ 775633 w 793844"/>
              <a:gd name="connsiteY4" fmla="*/ 492412 h 521814"/>
              <a:gd name="connsiteX5" fmla="*/ 19495 w 793844"/>
              <a:gd name="connsiteY5" fmla="*/ 518789 h 52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44" h="521814">
                <a:moveTo>
                  <a:pt x="19495" y="518789"/>
                </a:moveTo>
                <a:cubicBezTo>
                  <a:pt x="-69893" y="508531"/>
                  <a:pt x="173361" y="517324"/>
                  <a:pt x="239303" y="430866"/>
                </a:cubicBezTo>
                <a:cubicBezTo>
                  <a:pt x="305245" y="344408"/>
                  <a:pt x="362395" y="4439"/>
                  <a:pt x="415149" y="43"/>
                </a:cubicBezTo>
                <a:cubicBezTo>
                  <a:pt x="467903" y="-4353"/>
                  <a:pt x="495745" y="322427"/>
                  <a:pt x="555826" y="404489"/>
                </a:cubicBezTo>
                <a:cubicBezTo>
                  <a:pt x="615907" y="486550"/>
                  <a:pt x="862091" y="473362"/>
                  <a:pt x="775633" y="492412"/>
                </a:cubicBezTo>
                <a:cubicBezTo>
                  <a:pt x="689175" y="511462"/>
                  <a:pt x="108883" y="529047"/>
                  <a:pt x="19495" y="5187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0726265" y="2472361"/>
            <a:ext cx="583535" cy="383572"/>
          </a:xfrm>
          <a:custGeom>
            <a:avLst/>
            <a:gdLst>
              <a:gd name="connsiteX0" fmla="*/ 19495 w 793844"/>
              <a:gd name="connsiteY0" fmla="*/ 518789 h 521814"/>
              <a:gd name="connsiteX1" fmla="*/ 239303 w 793844"/>
              <a:gd name="connsiteY1" fmla="*/ 430866 h 521814"/>
              <a:gd name="connsiteX2" fmla="*/ 415149 w 793844"/>
              <a:gd name="connsiteY2" fmla="*/ 43 h 521814"/>
              <a:gd name="connsiteX3" fmla="*/ 555826 w 793844"/>
              <a:gd name="connsiteY3" fmla="*/ 404489 h 521814"/>
              <a:gd name="connsiteX4" fmla="*/ 775633 w 793844"/>
              <a:gd name="connsiteY4" fmla="*/ 492412 h 521814"/>
              <a:gd name="connsiteX5" fmla="*/ 19495 w 793844"/>
              <a:gd name="connsiteY5" fmla="*/ 518789 h 52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44" h="521814">
                <a:moveTo>
                  <a:pt x="19495" y="518789"/>
                </a:moveTo>
                <a:cubicBezTo>
                  <a:pt x="-69893" y="508531"/>
                  <a:pt x="173361" y="517324"/>
                  <a:pt x="239303" y="430866"/>
                </a:cubicBezTo>
                <a:cubicBezTo>
                  <a:pt x="305245" y="344408"/>
                  <a:pt x="362395" y="4439"/>
                  <a:pt x="415149" y="43"/>
                </a:cubicBezTo>
                <a:cubicBezTo>
                  <a:pt x="467903" y="-4353"/>
                  <a:pt x="495745" y="322427"/>
                  <a:pt x="555826" y="404489"/>
                </a:cubicBezTo>
                <a:cubicBezTo>
                  <a:pt x="615907" y="486550"/>
                  <a:pt x="862091" y="473362"/>
                  <a:pt x="775633" y="492412"/>
                </a:cubicBezTo>
                <a:cubicBezTo>
                  <a:pt x="689175" y="511462"/>
                  <a:pt x="108883" y="529047"/>
                  <a:pt x="19495" y="5187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8772995" y="2472361"/>
            <a:ext cx="583535" cy="383572"/>
          </a:xfrm>
          <a:custGeom>
            <a:avLst/>
            <a:gdLst>
              <a:gd name="connsiteX0" fmla="*/ 19495 w 793844"/>
              <a:gd name="connsiteY0" fmla="*/ 518789 h 521814"/>
              <a:gd name="connsiteX1" fmla="*/ 239303 w 793844"/>
              <a:gd name="connsiteY1" fmla="*/ 430866 h 521814"/>
              <a:gd name="connsiteX2" fmla="*/ 415149 w 793844"/>
              <a:gd name="connsiteY2" fmla="*/ 43 h 521814"/>
              <a:gd name="connsiteX3" fmla="*/ 555826 w 793844"/>
              <a:gd name="connsiteY3" fmla="*/ 404489 h 521814"/>
              <a:gd name="connsiteX4" fmla="*/ 775633 w 793844"/>
              <a:gd name="connsiteY4" fmla="*/ 492412 h 521814"/>
              <a:gd name="connsiteX5" fmla="*/ 19495 w 793844"/>
              <a:gd name="connsiteY5" fmla="*/ 518789 h 52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44" h="521814">
                <a:moveTo>
                  <a:pt x="19495" y="518789"/>
                </a:moveTo>
                <a:cubicBezTo>
                  <a:pt x="-69893" y="508531"/>
                  <a:pt x="173361" y="517324"/>
                  <a:pt x="239303" y="430866"/>
                </a:cubicBezTo>
                <a:cubicBezTo>
                  <a:pt x="305245" y="344408"/>
                  <a:pt x="362395" y="4439"/>
                  <a:pt x="415149" y="43"/>
                </a:cubicBezTo>
                <a:cubicBezTo>
                  <a:pt x="467903" y="-4353"/>
                  <a:pt x="495745" y="322427"/>
                  <a:pt x="555826" y="404489"/>
                </a:cubicBezTo>
                <a:cubicBezTo>
                  <a:pt x="615907" y="486550"/>
                  <a:pt x="862091" y="473362"/>
                  <a:pt x="775633" y="492412"/>
                </a:cubicBezTo>
                <a:cubicBezTo>
                  <a:pt x="689175" y="511462"/>
                  <a:pt x="108883" y="529047"/>
                  <a:pt x="19495" y="5187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9742910" y="4360319"/>
            <a:ext cx="583535" cy="383572"/>
          </a:xfrm>
          <a:custGeom>
            <a:avLst/>
            <a:gdLst>
              <a:gd name="connsiteX0" fmla="*/ 19495 w 793844"/>
              <a:gd name="connsiteY0" fmla="*/ 518789 h 521814"/>
              <a:gd name="connsiteX1" fmla="*/ 239303 w 793844"/>
              <a:gd name="connsiteY1" fmla="*/ 430866 h 521814"/>
              <a:gd name="connsiteX2" fmla="*/ 415149 w 793844"/>
              <a:gd name="connsiteY2" fmla="*/ 43 h 521814"/>
              <a:gd name="connsiteX3" fmla="*/ 555826 w 793844"/>
              <a:gd name="connsiteY3" fmla="*/ 404489 h 521814"/>
              <a:gd name="connsiteX4" fmla="*/ 775633 w 793844"/>
              <a:gd name="connsiteY4" fmla="*/ 492412 h 521814"/>
              <a:gd name="connsiteX5" fmla="*/ 19495 w 793844"/>
              <a:gd name="connsiteY5" fmla="*/ 518789 h 52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44" h="521814">
                <a:moveTo>
                  <a:pt x="19495" y="518789"/>
                </a:moveTo>
                <a:cubicBezTo>
                  <a:pt x="-69893" y="508531"/>
                  <a:pt x="173361" y="517324"/>
                  <a:pt x="239303" y="430866"/>
                </a:cubicBezTo>
                <a:cubicBezTo>
                  <a:pt x="305245" y="344408"/>
                  <a:pt x="362395" y="4439"/>
                  <a:pt x="415149" y="43"/>
                </a:cubicBezTo>
                <a:cubicBezTo>
                  <a:pt x="467903" y="-4353"/>
                  <a:pt x="495745" y="322427"/>
                  <a:pt x="555826" y="404489"/>
                </a:cubicBezTo>
                <a:cubicBezTo>
                  <a:pt x="615907" y="486550"/>
                  <a:pt x="862091" y="473362"/>
                  <a:pt x="775633" y="492412"/>
                </a:cubicBezTo>
                <a:cubicBezTo>
                  <a:pt x="689175" y="511462"/>
                  <a:pt x="108883" y="529047"/>
                  <a:pt x="19495" y="5187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0727685" y="4360319"/>
            <a:ext cx="583535" cy="383572"/>
          </a:xfrm>
          <a:custGeom>
            <a:avLst/>
            <a:gdLst>
              <a:gd name="connsiteX0" fmla="*/ 19495 w 793844"/>
              <a:gd name="connsiteY0" fmla="*/ 518789 h 521814"/>
              <a:gd name="connsiteX1" fmla="*/ 239303 w 793844"/>
              <a:gd name="connsiteY1" fmla="*/ 430866 h 521814"/>
              <a:gd name="connsiteX2" fmla="*/ 415149 w 793844"/>
              <a:gd name="connsiteY2" fmla="*/ 43 h 521814"/>
              <a:gd name="connsiteX3" fmla="*/ 555826 w 793844"/>
              <a:gd name="connsiteY3" fmla="*/ 404489 h 521814"/>
              <a:gd name="connsiteX4" fmla="*/ 775633 w 793844"/>
              <a:gd name="connsiteY4" fmla="*/ 492412 h 521814"/>
              <a:gd name="connsiteX5" fmla="*/ 19495 w 793844"/>
              <a:gd name="connsiteY5" fmla="*/ 518789 h 52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44" h="521814">
                <a:moveTo>
                  <a:pt x="19495" y="518789"/>
                </a:moveTo>
                <a:cubicBezTo>
                  <a:pt x="-69893" y="508531"/>
                  <a:pt x="173361" y="517324"/>
                  <a:pt x="239303" y="430866"/>
                </a:cubicBezTo>
                <a:cubicBezTo>
                  <a:pt x="305245" y="344408"/>
                  <a:pt x="362395" y="4439"/>
                  <a:pt x="415149" y="43"/>
                </a:cubicBezTo>
                <a:cubicBezTo>
                  <a:pt x="467903" y="-4353"/>
                  <a:pt x="495745" y="322427"/>
                  <a:pt x="555826" y="404489"/>
                </a:cubicBezTo>
                <a:cubicBezTo>
                  <a:pt x="615907" y="486550"/>
                  <a:pt x="862091" y="473362"/>
                  <a:pt x="775633" y="492412"/>
                </a:cubicBezTo>
                <a:cubicBezTo>
                  <a:pt x="689175" y="511462"/>
                  <a:pt x="108883" y="529047"/>
                  <a:pt x="19495" y="5187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8774416" y="4360319"/>
            <a:ext cx="583535" cy="383572"/>
          </a:xfrm>
          <a:custGeom>
            <a:avLst/>
            <a:gdLst>
              <a:gd name="connsiteX0" fmla="*/ 19495 w 793844"/>
              <a:gd name="connsiteY0" fmla="*/ 518789 h 521814"/>
              <a:gd name="connsiteX1" fmla="*/ 239303 w 793844"/>
              <a:gd name="connsiteY1" fmla="*/ 430866 h 521814"/>
              <a:gd name="connsiteX2" fmla="*/ 415149 w 793844"/>
              <a:gd name="connsiteY2" fmla="*/ 43 h 521814"/>
              <a:gd name="connsiteX3" fmla="*/ 555826 w 793844"/>
              <a:gd name="connsiteY3" fmla="*/ 404489 h 521814"/>
              <a:gd name="connsiteX4" fmla="*/ 775633 w 793844"/>
              <a:gd name="connsiteY4" fmla="*/ 492412 h 521814"/>
              <a:gd name="connsiteX5" fmla="*/ 19495 w 793844"/>
              <a:gd name="connsiteY5" fmla="*/ 518789 h 52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844" h="521814">
                <a:moveTo>
                  <a:pt x="19495" y="518789"/>
                </a:moveTo>
                <a:cubicBezTo>
                  <a:pt x="-69893" y="508531"/>
                  <a:pt x="173361" y="517324"/>
                  <a:pt x="239303" y="430866"/>
                </a:cubicBezTo>
                <a:cubicBezTo>
                  <a:pt x="305245" y="344408"/>
                  <a:pt x="362395" y="4439"/>
                  <a:pt x="415149" y="43"/>
                </a:cubicBezTo>
                <a:cubicBezTo>
                  <a:pt x="467903" y="-4353"/>
                  <a:pt x="495745" y="322427"/>
                  <a:pt x="555826" y="404489"/>
                </a:cubicBezTo>
                <a:cubicBezTo>
                  <a:pt x="615907" y="486550"/>
                  <a:pt x="862091" y="473362"/>
                  <a:pt x="775633" y="492412"/>
                </a:cubicBezTo>
                <a:cubicBezTo>
                  <a:pt x="689175" y="511462"/>
                  <a:pt x="108883" y="529047"/>
                  <a:pt x="19495" y="5187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309764" y="3486615"/>
            <a:ext cx="1384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</a:rPr>
              <a:t>Central</a:t>
            </a:r>
          </a:p>
          <a:p>
            <a:pPr algn="ctr"/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</a:rPr>
              <a:t>cell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6928" y="6098328"/>
            <a:ext cx="5857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Aradi</a:t>
            </a:r>
            <a:r>
              <a:rPr lang="en-US" sz="1400" dirty="0"/>
              <a:t>, </a:t>
            </a:r>
            <a:r>
              <a:rPr lang="en-US" sz="1400" dirty="0" err="1"/>
              <a:t>Hourahine</a:t>
            </a:r>
            <a:r>
              <a:rPr lang="en-US" sz="1400" dirty="0"/>
              <a:t>, </a:t>
            </a:r>
            <a:r>
              <a:rPr lang="en-US" sz="1400" dirty="0" err="1"/>
              <a:t>Frauenheim</a:t>
            </a:r>
            <a:r>
              <a:rPr lang="en-US" sz="1400" dirty="0"/>
              <a:t>, J. Phys. Chem. A 2007, 111, 5678–5684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74743" y="5564433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" panose="02040604050505020304" pitchFamily="18" charset="0"/>
              </a:rPr>
              <a:t>MIL-125-NH</a:t>
            </a:r>
            <a:r>
              <a:rPr lang="en-US" baseline="-25000" dirty="0">
                <a:solidFill>
                  <a:srgbClr val="000000"/>
                </a:solidFill>
                <a:latin typeface="Century" panose="02040604050505020304" pitchFamily="18" charset="0"/>
              </a:rPr>
              <a:t>2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66928" y="6406105"/>
            <a:ext cx="7557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Shakiba</a:t>
            </a:r>
            <a:r>
              <a:rPr lang="en-US" sz="1400" dirty="0"/>
              <a:t>, </a:t>
            </a:r>
            <a:r>
              <a:rPr lang="en-US" sz="1400" dirty="0" err="1"/>
              <a:t>Stippell</a:t>
            </a:r>
            <a:r>
              <a:rPr lang="en-US" sz="1400" dirty="0"/>
              <a:t>, Li, </a:t>
            </a:r>
            <a:r>
              <a:rPr lang="en-US" sz="1400" dirty="0" err="1"/>
              <a:t>Akimov</a:t>
            </a:r>
            <a:r>
              <a:rPr lang="en-US" sz="1400" dirty="0"/>
              <a:t>, J. Chem. Theory </a:t>
            </a:r>
            <a:r>
              <a:rPr lang="en-US" sz="1400" dirty="0" err="1"/>
              <a:t>Compu</a:t>
            </a:r>
            <a:r>
              <a:rPr lang="en-US" sz="1400" dirty="0"/>
              <a:t>. 2022, 18, 5157-5180</a:t>
            </a:r>
          </a:p>
        </p:txBody>
      </p:sp>
    </p:spTree>
    <p:extLst>
      <p:ext uri="{BB962C8B-B14F-4D97-AF65-F5344CB8AC3E}">
        <p14:creationId xmlns:p14="http://schemas.microsoft.com/office/powerpoint/2010/main" val="6744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22" grpId="0"/>
      <p:bldP spid="22" grpId="1"/>
      <p:bldP spid="34" grpId="0"/>
      <p:bldP spid="24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38" y="1009033"/>
            <a:ext cx="10515600" cy="590931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https://pubs.acs.org/cms/10.1021/acs.jctc.2c00297/asset/images/large/ct2c00297_000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691" y="1304499"/>
            <a:ext cx="5507309" cy="477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94" r="61766"/>
          <a:stretch/>
        </p:blipFill>
        <p:spPr>
          <a:xfrm>
            <a:off x="3776747" y="2069797"/>
            <a:ext cx="1735968" cy="1340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823"/>
          <a:stretch/>
        </p:blipFill>
        <p:spPr>
          <a:xfrm>
            <a:off x="1652226" y="3839894"/>
            <a:ext cx="2805366" cy="110261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03" b="45691"/>
          <a:stretch/>
        </p:blipFill>
        <p:spPr>
          <a:xfrm>
            <a:off x="0" y="3877228"/>
            <a:ext cx="1043353" cy="106528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0" t="53989"/>
          <a:stretch/>
        </p:blipFill>
        <p:spPr>
          <a:xfrm>
            <a:off x="429718" y="2332202"/>
            <a:ext cx="2066925" cy="1060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825" y="3932767"/>
            <a:ext cx="1153695" cy="11497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63" y="5223085"/>
            <a:ext cx="2286554" cy="14618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590" y="5502321"/>
            <a:ext cx="1299114" cy="1162884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514092" y="4269926"/>
            <a:ext cx="508776" cy="47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1071814" y="4269925"/>
            <a:ext cx="508776" cy="47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700000">
            <a:off x="3608250" y="5145612"/>
            <a:ext cx="508776" cy="47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100000">
            <a:off x="2024826" y="5155293"/>
            <a:ext cx="508776" cy="47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500000">
            <a:off x="2002411" y="3258123"/>
            <a:ext cx="508776" cy="47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8900000">
            <a:off x="3608250" y="3258125"/>
            <a:ext cx="508776" cy="47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41797" y="2006803"/>
            <a:ext cx="1735968" cy="1181403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5" y="1049055"/>
            <a:ext cx="10515600" cy="590931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8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0798" y="6502336"/>
            <a:ext cx="6198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Shakiba, </a:t>
            </a:r>
            <a:r>
              <a:rPr lang="en-US" sz="1400" dirty="0" err="1"/>
              <a:t>Stippell</a:t>
            </a:r>
            <a:r>
              <a:rPr lang="en-US" sz="1400" dirty="0"/>
              <a:t>, Li, Akimov, J. Chem. Theory </a:t>
            </a:r>
            <a:r>
              <a:rPr lang="en-US" sz="1400" dirty="0" err="1"/>
              <a:t>Compu</a:t>
            </a:r>
            <a:r>
              <a:rPr lang="en-US" sz="1400" dirty="0"/>
              <a:t>. 2022, 18, 5157-5180</a:t>
            </a:r>
          </a:p>
        </p:txBody>
      </p:sp>
      <p:pic>
        <p:nvPicPr>
          <p:cNvPr id="1028" name="Picture 4" descr="https://pubs.acs.org/cms/10.1021/acs.jctc.2c00297/asset/images/large/ct2c00297_0012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1" b="55440"/>
          <a:stretch/>
        </p:blipFill>
        <p:spPr bwMode="auto">
          <a:xfrm>
            <a:off x="5140161" y="3075726"/>
            <a:ext cx="3373138" cy="325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ubs.acs.org/cms/10.1021/acs.jctc.2c00297/asset/images/large/ct2c00297_0009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3" b="57598"/>
          <a:stretch/>
        </p:blipFill>
        <p:spPr bwMode="auto">
          <a:xfrm>
            <a:off x="8810576" y="3517411"/>
            <a:ext cx="2878504" cy="25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5" y="3060112"/>
            <a:ext cx="4390601" cy="317030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68375" y="1887018"/>
            <a:ext cx="1160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Hot-electron cooling dynamics in silicon nanocrystals (Si NCs)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" panose="02040604050505020304" pitchFamily="18" charset="0"/>
              </a:rPr>
              <a:t>Electron-hole recombination dynamics in metal organic frameworks and carbon nitride monolayers</a:t>
            </a:r>
          </a:p>
        </p:txBody>
      </p:sp>
    </p:spTree>
    <p:extLst>
      <p:ext uri="{BB962C8B-B14F-4D97-AF65-F5344CB8AC3E}">
        <p14:creationId xmlns:p14="http://schemas.microsoft.com/office/powerpoint/2010/main" val="23745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0606"/>
            <a:ext cx="10515600" cy="590931"/>
          </a:xfrm>
        </p:spPr>
        <p:txBody>
          <a:bodyPr/>
          <a:lstStyle/>
          <a:p>
            <a:r>
              <a:rPr lang="en-US" dirty="0"/>
              <a:t>Hot-electron cooling dynamics in Si NCs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9</a:t>
            </a:fld>
            <a:endParaRPr lang="en-US" dirty="0"/>
          </a:p>
        </p:txBody>
      </p:sp>
      <p:pic>
        <p:nvPicPr>
          <p:cNvPr id="18" name="Si-NCs-HO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42" y="1812335"/>
            <a:ext cx="4673508" cy="331846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285352" y="2215000"/>
            <a:ext cx="1284753" cy="12737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663521" y="2504826"/>
            <a:ext cx="241688" cy="170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96784" y="2070952"/>
            <a:ext cx="88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BLLZ size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50525"/>
          <a:stretch/>
        </p:blipFill>
        <p:spPr>
          <a:xfrm>
            <a:off x="8895995" y="4420154"/>
            <a:ext cx="3179662" cy="22929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r="50058"/>
          <a:stretch/>
        </p:blipFill>
        <p:spPr>
          <a:xfrm>
            <a:off x="5686337" y="4420154"/>
            <a:ext cx="3209658" cy="229290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50532" y="5044087"/>
            <a:ext cx="4153945" cy="1331457"/>
            <a:chOff x="7096447" y="4578359"/>
            <a:chExt cx="4153945" cy="1331457"/>
          </a:xfrm>
        </p:grpSpPr>
        <p:sp>
          <p:nvSpPr>
            <p:cNvPr id="14" name="Right Arrow 13"/>
            <p:cNvSpPr/>
            <p:nvPr/>
          </p:nvSpPr>
          <p:spPr>
            <a:xfrm rot="16200000">
              <a:off x="7764741" y="4971038"/>
              <a:ext cx="1331457" cy="5461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96447" y="5002644"/>
              <a:ext cx="1485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00000"/>
                  </a:solidFill>
                </a:rPr>
                <a:t>Size</a:t>
              </a:r>
            </a:p>
          </p:txBody>
        </p:sp>
        <p:sp>
          <p:nvSpPr>
            <p:cNvPr id="41" name="Right Arrow 40"/>
            <p:cNvSpPr/>
            <p:nvPr/>
          </p:nvSpPr>
          <p:spPr>
            <a:xfrm rot="5400000">
              <a:off x="8783716" y="4971039"/>
              <a:ext cx="1331455" cy="5461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764492" y="4987530"/>
                  <a:ext cx="14859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ℏ|</m:t>
                        </m:r>
                        <m:r>
                          <a:rPr lang="en-US" sz="32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𝐍𝐀𝐂</m:t>
                        </m:r>
                        <m:r>
                          <a:rPr lang="en-US" sz="32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3200" b="1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4492" y="4987530"/>
                  <a:ext cx="148590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2049" y="2056111"/>
            <a:ext cx="6579951" cy="23037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00437" y="5201984"/>
            <a:ext cx="148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1680" y="1686779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xTB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277" y="170162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DFT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3086" y="6437361"/>
            <a:ext cx="6392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Bannwarth</a:t>
            </a:r>
            <a:r>
              <a:rPr lang="en-US" sz="1400" dirty="0"/>
              <a:t>, </a:t>
            </a:r>
            <a:r>
              <a:rPr lang="en-US" sz="1400" dirty="0" err="1"/>
              <a:t>Ehlert</a:t>
            </a:r>
            <a:r>
              <a:rPr lang="en-US" sz="1400" dirty="0"/>
              <a:t>, </a:t>
            </a:r>
            <a:r>
              <a:rPr lang="en-US" sz="1400" dirty="0" err="1"/>
              <a:t>Grimme</a:t>
            </a:r>
            <a:r>
              <a:rPr lang="en-US" sz="1400" dirty="0"/>
              <a:t>, J. Chem. Theory </a:t>
            </a:r>
            <a:r>
              <a:rPr lang="en-US" sz="1400" dirty="0" err="1"/>
              <a:t>Comput</a:t>
            </a:r>
            <a:r>
              <a:rPr lang="en-US" sz="1400" dirty="0"/>
              <a:t>. 2019, 15, 1652–1671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29580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7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4" grpId="0" animBg="1"/>
      <p:bldP spid="8" grpId="0"/>
      <p:bldP spid="17" grpId="0"/>
      <p:bldP spid="3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15602</TotalTime>
  <Words>1289</Words>
  <Application>Microsoft Office PowerPoint</Application>
  <PresentationFormat>Widescreen</PresentationFormat>
  <Paragraphs>213</Paragraphs>
  <Slides>19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Regular</vt:lpstr>
      <vt:lpstr>Cambria Math</vt:lpstr>
      <vt:lpstr>Century</vt:lpstr>
      <vt:lpstr>Georgia</vt:lpstr>
      <vt:lpstr>System Font Regular</vt:lpstr>
      <vt:lpstr>Times New Roman</vt:lpstr>
      <vt:lpstr>Office Theme</vt:lpstr>
      <vt:lpstr>PowerPoint Presentation</vt:lpstr>
      <vt:lpstr>Motivation</vt:lpstr>
      <vt:lpstr>Nonadiabatic dynamics</vt:lpstr>
      <vt:lpstr>Challenges</vt:lpstr>
      <vt:lpstr>Time-overlap integration</vt:lpstr>
      <vt:lpstr>Extending to periodic structures and K-points</vt:lpstr>
      <vt:lpstr>Implementation</vt:lpstr>
      <vt:lpstr>Applications</vt:lpstr>
      <vt:lpstr>Hot-electron cooling dynamics in Si NCs</vt:lpstr>
      <vt:lpstr>Core vs surface atoms</vt:lpstr>
      <vt:lpstr>NA-MD results vs experiment</vt:lpstr>
      <vt:lpstr>NA-MD results vs experiment</vt:lpstr>
      <vt:lpstr>Charge carrier concentration in C3N4 monolayers</vt:lpstr>
      <vt:lpstr>e-h recombination dynamics in C3N4 monolayers</vt:lpstr>
      <vt:lpstr>e-h recombination dynamics in C3N4 monolayers</vt:lpstr>
      <vt:lpstr>e-h recombination dynamics in C3N4 monolayers</vt:lpstr>
      <vt:lpstr>Summary</vt:lpstr>
      <vt:lpstr>Acknowledgement </vt:lpstr>
      <vt:lpstr>Thank You!   Questions?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Alexey Akimov</cp:lastModifiedBy>
  <cp:revision>703</cp:revision>
  <dcterms:created xsi:type="dcterms:W3CDTF">2019-04-04T19:20:28Z</dcterms:created>
  <dcterms:modified xsi:type="dcterms:W3CDTF">2023-03-01T16:02:43Z</dcterms:modified>
  <cp:category/>
</cp:coreProperties>
</file>